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0" r:id="rId9"/>
    <p:sldId id="271" r:id="rId10"/>
    <p:sldId id="272" r:id="rId11"/>
    <p:sldId id="265" r:id="rId12"/>
    <p:sldId id="267" r:id="rId13"/>
    <p:sldId id="266" r:id="rId14"/>
    <p:sldId id="268" r:id="rId15"/>
    <p:sldId id="273" r:id="rId16"/>
    <p:sldId id="274" r:id="rId17"/>
    <p:sldId id="258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0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D769-2C98-4908-98B0-644331F61D6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2878B-140F-440A-A3C0-910EAC549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na.org/assignments/port-number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pubs.opengroup.org/onlinepubs/7908799/xns/syssocket.h.html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7908799/xns/syssocket.h.html" TargetMode="External"/><Relationship Id="rId2" Type="http://schemas.openxmlformats.org/officeDocument/2006/relationships/hyperlink" Target="http://pubs.opengroup.org/onlinepubs/7908799/xns/socket.html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pubs.opengroup.org/onlinepubs/7908799/xns/syssocket.h.html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pubs.opengroup.org/onlinepubs/7908799/xns/syssocket.h.html" TargetMode="Externa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cnn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 smtClean="0"/>
              <a:t>UNIT8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SOCKETS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534400" cy="3962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sz="4400" dirty="0" smtClean="0">
                <a:solidFill>
                  <a:srgbClr val="002060"/>
                </a:solidFill>
              </a:rPr>
              <a:t>Topics</a:t>
            </a:r>
            <a:endParaRPr lang="en-US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Introduction to sockets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Socket Addresses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Socket system calls for connection oriented protocol and connection less protocol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Example client/server programs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Client and Server Processes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000" dirty="0" smtClean="0">
                <a:ea typeface="ＭＳ Ｐゴシック" charset="0"/>
                <a:cs typeface="ＭＳ Ｐゴシック" charset="0"/>
              </a:rPr>
              <a:t>Client process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600" dirty="0" smtClean="0">
                <a:ea typeface="ＭＳ Ｐゴシック" charset="0"/>
              </a:rPr>
              <a:t>process </a:t>
            </a:r>
            <a:r>
              <a:rPr lang="en-US" sz="2600" dirty="0">
                <a:ea typeface="ＭＳ Ｐゴシック" charset="0"/>
              </a:rPr>
              <a:t>that initiates communication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endParaRPr lang="en-US" sz="26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000" dirty="0" smtClean="0">
                <a:ea typeface="ＭＳ Ｐゴシック" charset="0"/>
              </a:rPr>
              <a:t>Server Process</a:t>
            </a:r>
          </a:p>
          <a:p>
            <a:pPr marL="685800"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600" dirty="0" smtClean="0">
                <a:ea typeface="ＭＳ Ｐゴシック" charset="0"/>
              </a:rPr>
              <a:t>process that waits to be contacted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sz="2600" dirty="0">
              <a:ea typeface="ＭＳ Ｐゴシック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CBEF43-3D18-4340-B01B-8BF94ED75CF9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63513" y="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3800" smtClean="0">
                <a:ea typeface="ＭＳ Ｐゴシック" charset="-128"/>
              </a:rPr>
              <a:t>Client-Server Communication</a:t>
            </a:r>
            <a:br>
              <a:rPr lang="en-US" sz="3800" smtClean="0">
                <a:ea typeface="ＭＳ Ｐゴシック" charset="-128"/>
              </a:rPr>
            </a:br>
            <a:r>
              <a:rPr lang="en-US" sz="3800" smtClean="0">
                <a:ea typeface="ＭＳ Ｐゴシック" charset="-128"/>
              </a:rPr>
              <a:t>Stream Sockets (TCP): Connection-oriented </a:t>
            </a:r>
          </a:p>
        </p:txBody>
      </p:sp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595438" y="1677988"/>
            <a:ext cx="1671637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Create a socket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454150" y="2365375"/>
            <a:ext cx="1917700" cy="6000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Bind the socket </a:t>
            </a:r>
          </a:p>
          <a:p>
            <a:r>
              <a:rPr lang="en-US" sz="1500">
                <a:latin typeface="Calibri" pitchFamily="34" charset="0"/>
              </a:rPr>
              <a:t>(what port am I on?)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111250" y="3270250"/>
            <a:ext cx="2693988" cy="6000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Listen for client</a:t>
            </a:r>
          </a:p>
          <a:p>
            <a:r>
              <a:rPr lang="en-US" sz="1500">
                <a:latin typeface="Calibri" pitchFamily="34" charset="0"/>
              </a:rPr>
              <a:t>(Wait for incoming connections)</a:t>
            </a: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1454150" y="4291013"/>
            <a:ext cx="2017713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Accept connection</a:t>
            </a: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1454150" y="5068888"/>
            <a:ext cx="1812925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Receive Request</a:t>
            </a: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1593850" y="6143625"/>
            <a:ext cx="1673225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Send response</a:t>
            </a:r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>
            <a:off x="1830388" y="1276350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Server</a:t>
            </a:r>
          </a:p>
        </p:txBody>
      </p:sp>
      <p:sp>
        <p:nvSpPr>
          <p:cNvPr id="28681" name="Line 11"/>
          <p:cNvSpPr>
            <a:spLocks noChangeShapeType="1"/>
          </p:cNvSpPr>
          <p:nvPr/>
        </p:nvSpPr>
        <p:spPr bwMode="auto">
          <a:xfrm>
            <a:off x="2265363" y="2062163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 flipH="1">
            <a:off x="2265363" y="2951163"/>
            <a:ext cx="19050" cy="322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 flipH="1">
            <a:off x="2284413" y="3870325"/>
            <a:ext cx="0" cy="420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4"/>
          <p:cNvSpPr>
            <a:spLocks noChangeShapeType="1"/>
          </p:cNvSpPr>
          <p:nvPr/>
        </p:nvSpPr>
        <p:spPr bwMode="auto">
          <a:xfrm>
            <a:off x="2265363" y="4660900"/>
            <a:ext cx="0" cy="407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265363" y="5465763"/>
            <a:ext cx="19050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9"/>
          <p:cNvSpPr txBox="1">
            <a:spLocks noChangeArrowheads="1"/>
          </p:cNvSpPr>
          <p:nvPr/>
        </p:nvSpPr>
        <p:spPr bwMode="auto">
          <a:xfrm>
            <a:off x="6530975" y="2876550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Client</a:t>
            </a:r>
          </a:p>
        </p:txBody>
      </p:sp>
      <p:sp>
        <p:nvSpPr>
          <p:cNvPr id="28687" name="Text Box 20"/>
          <p:cNvSpPr txBox="1">
            <a:spLocks noChangeArrowheads="1"/>
          </p:cNvSpPr>
          <p:nvPr/>
        </p:nvSpPr>
        <p:spPr bwMode="auto">
          <a:xfrm>
            <a:off x="6434138" y="3414713"/>
            <a:ext cx="1862137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Create a socket</a:t>
            </a:r>
          </a:p>
        </p:txBody>
      </p:sp>
      <p:sp>
        <p:nvSpPr>
          <p:cNvPr id="28688" name="Text Box 21"/>
          <p:cNvSpPr txBox="1">
            <a:spLocks noChangeArrowheads="1"/>
          </p:cNvSpPr>
          <p:nvPr/>
        </p:nvSpPr>
        <p:spPr bwMode="auto">
          <a:xfrm>
            <a:off x="6434138" y="4106863"/>
            <a:ext cx="1862137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Connect to server</a:t>
            </a:r>
          </a:p>
        </p:txBody>
      </p:sp>
      <p:sp>
        <p:nvSpPr>
          <p:cNvPr id="28689" name="Text Box 22"/>
          <p:cNvSpPr txBox="1">
            <a:spLocks noChangeArrowheads="1"/>
          </p:cNvSpPr>
          <p:nvPr/>
        </p:nvSpPr>
        <p:spPr bwMode="auto">
          <a:xfrm>
            <a:off x="6434138" y="4903788"/>
            <a:ext cx="1862137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Send the request</a:t>
            </a:r>
          </a:p>
        </p:txBody>
      </p:sp>
      <p:sp>
        <p:nvSpPr>
          <p:cNvPr id="28690" name="Line 23"/>
          <p:cNvSpPr>
            <a:spLocks noChangeShapeType="1"/>
          </p:cNvSpPr>
          <p:nvPr/>
        </p:nvSpPr>
        <p:spPr bwMode="auto">
          <a:xfrm>
            <a:off x="6959600" y="378460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24"/>
          <p:cNvSpPr>
            <a:spLocks noChangeShapeType="1"/>
          </p:cNvSpPr>
          <p:nvPr/>
        </p:nvSpPr>
        <p:spPr bwMode="auto">
          <a:xfrm flipH="1">
            <a:off x="6959600" y="4475163"/>
            <a:ext cx="0" cy="423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5"/>
          <p:cNvSpPr>
            <a:spLocks noChangeShapeType="1"/>
          </p:cNvSpPr>
          <p:nvPr/>
        </p:nvSpPr>
        <p:spPr bwMode="auto">
          <a:xfrm flipH="1">
            <a:off x="3471863" y="4238625"/>
            <a:ext cx="2962275" cy="236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Text Box 26"/>
          <p:cNvSpPr txBox="1">
            <a:spLocks noChangeArrowheads="1"/>
          </p:cNvSpPr>
          <p:nvPr/>
        </p:nvSpPr>
        <p:spPr bwMode="auto">
          <a:xfrm rot="-362624">
            <a:off x="3709988" y="3973513"/>
            <a:ext cx="2282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establish connection</a:t>
            </a:r>
          </a:p>
        </p:txBody>
      </p:sp>
      <p:sp>
        <p:nvSpPr>
          <p:cNvPr id="28694" name="Line 27"/>
          <p:cNvSpPr>
            <a:spLocks noChangeShapeType="1"/>
          </p:cNvSpPr>
          <p:nvPr/>
        </p:nvSpPr>
        <p:spPr bwMode="auto">
          <a:xfrm flipH="1">
            <a:off x="3267075" y="5068888"/>
            <a:ext cx="3149600" cy="204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Text Box 29"/>
          <p:cNvSpPr txBox="1">
            <a:spLocks noChangeArrowheads="1"/>
          </p:cNvSpPr>
          <p:nvPr/>
        </p:nvSpPr>
        <p:spPr bwMode="auto">
          <a:xfrm rot="-241431">
            <a:off x="3816350" y="4749800"/>
            <a:ext cx="1516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data (request)</a:t>
            </a:r>
          </a:p>
        </p:txBody>
      </p:sp>
      <p:sp>
        <p:nvSpPr>
          <p:cNvPr id="28696" name="Text Box 31"/>
          <p:cNvSpPr txBox="1">
            <a:spLocks noChangeArrowheads="1"/>
          </p:cNvSpPr>
          <p:nvPr/>
        </p:nvSpPr>
        <p:spPr bwMode="auto">
          <a:xfrm>
            <a:off x="6434138" y="6299200"/>
            <a:ext cx="1862137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Receive response</a:t>
            </a:r>
          </a:p>
        </p:txBody>
      </p:sp>
      <p:sp>
        <p:nvSpPr>
          <p:cNvPr id="28697" name="Line 32"/>
          <p:cNvSpPr>
            <a:spLocks noChangeShapeType="1"/>
          </p:cNvSpPr>
          <p:nvPr/>
        </p:nvSpPr>
        <p:spPr bwMode="auto">
          <a:xfrm>
            <a:off x="3267075" y="6299200"/>
            <a:ext cx="3149600" cy="214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Text Box 33"/>
          <p:cNvSpPr txBox="1">
            <a:spLocks noChangeArrowheads="1"/>
          </p:cNvSpPr>
          <p:nvPr/>
        </p:nvSpPr>
        <p:spPr bwMode="auto">
          <a:xfrm rot="247832">
            <a:off x="4130675" y="6059488"/>
            <a:ext cx="1271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data (reply)</a:t>
            </a:r>
          </a:p>
        </p:txBody>
      </p:sp>
      <p:sp>
        <p:nvSpPr>
          <p:cNvPr id="28699" name="Line 34"/>
          <p:cNvSpPr>
            <a:spLocks noChangeShapeType="1"/>
          </p:cNvSpPr>
          <p:nvPr/>
        </p:nvSpPr>
        <p:spPr bwMode="auto">
          <a:xfrm flipH="1">
            <a:off x="6969125" y="5273675"/>
            <a:ext cx="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4AC0DB-4808-451A-A2B2-FF1CBEC851F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ea typeface="ＭＳ Ｐゴシック" charset="-128"/>
              </a:rPr>
              <a:t>Connection-oriented Example </a:t>
            </a:r>
            <a:br>
              <a:rPr lang="en-US" sz="4000" smtClean="0">
                <a:ea typeface="ＭＳ Ｐゴシック" charset="-128"/>
              </a:rPr>
            </a:br>
            <a:r>
              <a:rPr lang="en-US" sz="4000" smtClean="0">
                <a:ea typeface="ＭＳ Ｐゴシック" charset="-128"/>
              </a:rPr>
              <a:t>(Stream Sockets -TCP)</a:t>
            </a:r>
          </a:p>
        </p:txBody>
      </p:sp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595438" y="1949450"/>
            <a:ext cx="1006475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socket()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595438" y="2641600"/>
            <a:ext cx="1006475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bind()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593850" y="3357563"/>
            <a:ext cx="1008063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listen()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593850" y="4262438"/>
            <a:ext cx="1006475" cy="3714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accept()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1595438" y="4926013"/>
            <a:ext cx="1006475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recv()</a:t>
            </a:r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1593850" y="6000750"/>
            <a:ext cx="1008063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send()</a:t>
            </a:r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1716088" y="1479550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Server</a:t>
            </a:r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>
            <a:off x="2265363" y="233362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>
            <a:off x="2265363" y="302418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3"/>
          <p:cNvSpPr>
            <a:spLocks noChangeShapeType="1"/>
          </p:cNvSpPr>
          <p:nvPr/>
        </p:nvSpPr>
        <p:spPr bwMode="auto">
          <a:xfrm>
            <a:off x="2265363" y="3722688"/>
            <a:ext cx="0" cy="512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4"/>
          <p:cNvSpPr>
            <a:spLocks noChangeShapeType="1"/>
          </p:cNvSpPr>
          <p:nvPr/>
        </p:nvSpPr>
        <p:spPr bwMode="auto">
          <a:xfrm flipH="1">
            <a:off x="2265363" y="4633913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5"/>
          <p:cNvSpPr>
            <a:spLocks noChangeShapeType="1"/>
          </p:cNvSpPr>
          <p:nvPr/>
        </p:nvSpPr>
        <p:spPr bwMode="auto">
          <a:xfrm>
            <a:off x="2265363" y="5322888"/>
            <a:ext cx="19050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6530975" y="2814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Client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6434138" y="3352800"/>
            <a:ext cx="1103312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socket()</a:t>
            </a:r>
          </a:p>
        </p:txBody>
      </p:sp>
      <p:sp>
        <p:nvSpPr>
          <p:cNvPr id="31760" name="Text Box 21"/>
          <p:cNvSpPr txBox="1">
            <a:spLocks noChangeArrowheads="1"/>
          </p:cNvSpPr>
          <p:nvPr/>
        </p:nvSpPr>
        <p:spPr bwMode="auto">
          <a:xfrm>
            <a:off x="6434138" y="4044950"/>
            <a:ext cx="1103312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connect()</a:t>
            </a:r>
          </a:p>
        </p:txBody>
      </p:sp>
      <p:sp>
        <p:nvSpPr>
          <p:cNvPr id="31761" name="Text Box 22"/>
          <p:cNvSpPr txBox="1">
            <a:spLocks noChangeArrowheads="1"/>
          </p:cNvSpPr>
          <p:nvPr/>
        </p:nvSpPr>
        <p:spPr bwMode="auto">
          <a:xfrm>
            <a:off x="6434138" y="4760913"/>
            <a:ext cx="1103312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send()</a:t>
            </a:r>
          </a:p>
        </p:txBody>
      </p:sp>
      <p:sp>
        <p:nvSpPr>
          <p:cNvPr id="31762" name="Line 23"/>
          <p:cNvSpPr>
            <a:spLocks noChangeShapeType="1"/>
          </p:cNvSpPr>
          <p:nvPr/>
        </p:nvSpPr>
        <p:spPr bwMode="auto">
          <a:xfrm>
            <a:off x="6959600" y="372268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24"/>
          <p:cNvSpPr>
            <a:spLocks noChangeShapeType="1"/>
          </p:cNvSpPr>
          <p:nvPr/>
        </p:nvSpPr>
        <p:spPr bwMode="auto">
          <a:xfrm>
            <a:off x="6959600" y="44481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25"/>
          <p:cNvSpPr>
            <a:spLocks noChangeShapeType="1"/>
          </p:cNvSpPr>
          <p:nvPr/>
        </p:nvSpPr>
        <p:spPr bwMode="auto">
          <a:xfrm flipH="1">
            <a:off x="2600325" y="4235450"/>
            <a:ext cx="3816350" cy="21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6"/>
          <p:cNvSpPr txBox="1">
            <a:spLocks noChangeArrowheads="1"/>
          </p:cNvSpPr>
          <p:nvPr/>
        </p:nvSpPr>
        <p:spPr bwMode="auto">
          <a:xfrm rot="-240766">
            <a:off x="3567113" y="3968750"/>
            <a:ext cx="2282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establish connection</a:t>
            </a:r>
          </a:p>
        </p:txBody>
      </p:sp>
      <p:sp>
        <p:nvSpPr>
          <p:cNvPr id="31766" name="Line 27"/>
          <p:cNvSpPr>
            <a:spLocks noChangeShapeType="1"/>
          </p:cNvSpPr>
          <p:nvPr/>
        </p:nvSpPr>
        <p:spPr bwMode="auto">
          <a:xfrm flipH="1">
            <a:off x="2601913" y="4926013"/>
            <a:ext cx="3814762" cy="204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Text Box 29"/>
          <p:cNvSpPr txBox="1">
            <a:spLocks noChangeArrowheads="1"/>
          </p:cNvSpPr>
          <p:nvPr/>
        </p:nvSpPr>
        <p:spPr bwMode="auto">
          <a:xfrm rot="-241431">
            <a:off x="3816350" y="4595813"/>
            <a:ext cx="1516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data (request)</a:t>
            </a:r>
          </a:p>
        </p:txBody>
      </p:sp>
      <p:sp>
        <p:nvSpPr>
          <p:cNvPr id="31768" name="Text Box 31"/>
          <p:cNvSpPr txBox="1">
            <a:spLocks noChangeArrowheads="1"/>
          </p:cNvSpPr>
          <p:nvPr/>
        </p:nvSpPr>
        <p:spPr bwMode="auto">
          <a:xfrm>
            <a:off x="6434138" y="6156325"/>
            <a:ext cx="1103312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recv()</a:t>
            </a:r>
          </a:p>
        </p:txBody>
      </p:sp>
      <p:sp>
        <p:nvSpPr>
          <p:cNvPr id="31769" name="Line 32"/>
          <p:cNvSpPr>
            <a:spLocks noChangeShapeType="1"/>
          </p:cNvSpPr>
          <p:nvPr/>
        </p:nvSpPr>
        <p:spPr bwMode="auto">
          <a:xfrm>
            <a:off x="2601913" y="6224588"/>
            <a:ext cx="3814762" cy="146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Text Box 33"/>
          <p:cNvSpPr txBox="1">
            <a:spLocks noChangeArrowheads="1"/>
          </p:cNvSpPr>
          <p:nvPr/>
        </p:nvSpPr>
        <p:spPr bwMode="auto">
          <a:xfrm rot="247832">
            <a:off x="4130675" y="5916613"/>
            <a:ext cx="1271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data (reply)</a:t>
            </a:r>
          </a:p>
        </p:txBody>
      </p:sp>
      <p:sp>
        <p:nvSpPr>
          <p:cNvPr id="31771" name="Line 34"/>
          <p:cNvSpPr>
            <a:spLocks noChangeShapeType="1"/>
          </p:cNvSpPr>
          <p:nvPr/>
        </p:nvSpPr>
        <p:spPr bwMode="auto">
          <a:xfrm flipH="1">
            <a:off x="6969125" y="5130800"/>
            <a:ext cx="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01528C-CB04-4971-97BB-E0F706DD12A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225425" y="76200"/>
            <a:ext cx="8664575" cy="1143000"/>
          </a:xfrm>
        </p:spPr>
        <p:txBody>
          <a:bodyPr>
            <a:normAutofit fontScale="90000"/>
          </a:bodyPr>
          <a:lstStyle/>
          <a:p>
            <a:r>
              <a:rPr lang="en-US" sz="3800" smtClean="0">
                <a:ea typeface="ＭＳ Ｐゴシック" charset="-128"/>
              </a:rPr>
              <a:t>Client-Server Communication </a:t>
            </a:r>
            <a:br>
              <a:rPr lang="en-US" sz="3800" smtClean="0">
                <a:ea typeface="ＭＳ Ｐゴシック" charset="-128"/>
              </a:rPr>
            </a:br>
            <a:r>
              <a:rPr lang="en-US" sz="3800" smtClean="0">
                <a:ea typeface="ＭＳ Ｐゴシック" charset="-128"/>
              </a:rPr>
              <a:t>Datagram Sockets (UDP): Connectionless</a:t>
            </a:r>
          </a:p>
        </p:txBody>
      </p:sp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468438" y="2400300"/>
            <a:ext cx="187960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Create a socket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1468438" y="3092450"/>
            <a:ext cx="187960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Bind the socket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468438" y="4146550"/>
            <a:ext cx="187960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Receive Request</a:t>
            </a:r>
          </a:p>
        </p:txBody>
      </p: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1468438" y="5314950"/>
            <a:ext cx="187960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Send response</a:t>
            </a:r>
          </a:p>
        </p:txBody>
      </p:sp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1622425" y="1863725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Server</a:t>
            </a:r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2139950" y="27844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>
            <a:off x="2139950" y="3462338"/>
            <a:ext cx="0" cy="684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4"/>
          <p:cNvSpPr>
            <a:spLocks noChangeShapeType="1"/>
          </p:cNvSpPr>
          <p:nvPr/>
        </p:nvSpPr>
        <p:spPr bwMode="auto">
          <a:xfrm>
            <a:off x="2139950" y="4471988"/>
            <a:ext cx="0" cy="842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19"/>
          <p:cNvSpPr txBox="1">
            <a:spLocks noChangeArrowheads="1"/>
          </p:cNvSpPr>
          <p:nvPr/>
        </p:nvSpPr>
        <p:spPr bwMode="auto">
          <a:xfrm>
            <a:off x="6499225" y="21288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Client</a:t>
            </a:r>
          </a:p>
        </p:txBody>
      </p:sp>
      <p:sp>
        <p:nvSpPr>
          <p:cNvPr id="29707" name="Text Box 20"/>
          <p:cNvSpPr txBox="1">
            <a:spLocks noChangeArrowheads="1"/>
          </p:cNvSpPr>
          <p:nvPr/>
        </p:nvSpPr>
        <p:spPr bwMode="auto">
          <a:xfrm>
            <a:off x="6402388" y="2667000"/>
            <a:ext cx="173990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Create a socket</a:t>
            </a:r>
          </a:p>
        </p:txBody>
      </p:sp>
      <p:sp>
        <p:nvSpPr>
          <p:cNvPr id="29708" name="Text Box 21"/>
          <p:cNvSpPr txBox="1">
            <a:spLocks noChangeArrowheads="1"/>
          </p:cNvSpPr>
          <p:nvPr/>
        </p:nvSpPr>
        <p:spPr bwMode="auto">
          <a:xfrm>
            <a:off x="6402388" y="3359150"/>
            <a:ext cx="173990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Bind the socket</a:t>
            </a:r>
          </a:p>
        </p:txBody>
      </p:sp>
      <p:sp>
        <p:nvSpPr>
          <p:cNvPr id="29709" name="Text Box 22"/>
          <p:cNvSpPr txBox="1">
            <a:spLocks noChangeArrowheads="1"/>
          </p:cNvSpPr>
          <p:nvPr/>
        </p:nvSpPr>
        <p:spPr bwMode="auto">
          <a:xfrm>
            <a:off x="6402388" y="4075113"/>
            <a:ext cx="190500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Send the request</a:t>
            </a:r>
          </a:p>
        </p:txBody>
      </p:sp>
      <p:sp>
        <p:nvSpPr>
          <p:cNvPr id="29710" name="Line 23"/>
          <p:cNvSpPr>
            <a:spLocks noChangeShapeType="1"/>
          </p:cNvSpPr>
          <p:nvPr/>
        </p:nvSpPr>
        <p:spPr bwMode="auto">
          <a:xfrm>
            <a:off x="7072313" y="30511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24"/>
          <p:cNvSpPr>
            <a:spLocks noChangeShapeType="1"/>
          </p:cNvSpPr>
          <p:nvPr/>
        </p:nvSpPr>
        <p:spPr bwMode="auto">
          <a:xfrm>
            <a:off x="7072313" y="374173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27"/>
          <p:cNvSpPr>
            <a:spLocks noChangeShapeType="1"/>
          </p:cNvSpPr>
          <p:nvPr/>
        </p:nvSpPr>
        <p:spPr bwMode="auto">
          <a:xfrm flipH="1">
            <a:off x="3348038" y="4227513"/>
            <a:ext cx="3054350" cy="103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29"/>
          <p:cNvSpPr txBox="1">
            <a:spLocks noChangeArrowheads="1"/>
          </p:cNvSpPr>
          <p:nvPr/>
        </p:nvSpPr>
        <p:spPr bwMode="auto">
          <a:xfrm rot="-253425">
            <a:off x="3905250" y="3910013"/>
            <a:ext cx="1517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data (request)</a:t>
            </a:r>
          </a:p>
        </p:txBody>
      </p:sp>
      <p:sp>
        <p:nvSpPr>
          <p:cNvPr id="29714" name="Text Box 31"/>
          <p:cNvSpPr txBox="1">
            <a:spLocks noChangeArrowheads="1"/>
          </p:cNvSpPr>
          <p:nvPr/>
        </p:nvSpPr>
        <p:spPr bwMode="auto">
          <a:xfrm>
            <a:off x="6402388" y="5470525"/>
            <a:ext cx="190500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Receive response</a:t>
            </a:r>
          </a:p>
        </p:txBody>
      </p:sp>
      <p:sp>
        <p:nvSpPr>
          <p:cNvPr id="29715" name="Line 32"/>
          <p:cNvSpPr>
            <a:spLocks noChangeShapeType="1"/>
          </p:cNvSpPr>
          <p:nvPr/>
        </p:nvSpPr>
        <p:spPr bwMode="auto">
          <a:xfrm>
            <a:off x="3348038" y="5470525"/>
            <a:ext cx="3054350" cy="192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Text Box 33"/>
          <p:cNvSpPr txBox="1">
            <a:spLocks noChangeArrowheads="1"/>
          </p:cNvSpPr>
          <p:nvPr/>
        </p:nvSpPr>
        <p:spPr bwMode="auto">
          <a:xfrm rot="247832">
            <a:off x="4181475" y="5176838"/>
            <a:ext cx="1270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data (reply)</a:t>
            </a:r>
          </a:p>
        </p:txBody>
      </p:sp>
      <p:sp>
        <p:nvSpPr>
          <p:cNvPr id="29717" name="Line 34"/>
          <p:cNvSpPr>
            <a:spLocks noChangeShapeType="1"/>
          </p:cNvSpPr>
          <p:nvPr/>
        </p:nvSpPr>
        <p:spPr bwMode="auto">
          <a:xfrm>
            <a:off x="7075488" y="4471988"/>
            <a:ext cx="38100" cy="998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14042C-8E29-4E49-849A-558329A1EEC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ea typeface="ＭＳ Ｐゴシック" charset="-128"/>
              </a:rPr>
              <a:t>Connectionless Example </a:t>
            </a:r>
            <a:br>
              <a:rPr lang="en-US" sz="4000" smtClean="0">
                <a:ea typeface="ＭＳ Ｐゴシック" charset="-128"/>
              </a:rPr>
            </a:br>
            <a:r>
              <a:rPr lang="en-US" sz="4000" smtClean="0">
                <a:ea typeface="ＭＳ Ｐゴシック" charset="-128"/>
              </a:rPr>
              <a:t>(Datagram Sockets - UDP)</a:t>
            </a:r>
          </a:p>
        </p:txBody>
      </p:sp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371600" y="2239963"/>
            <a:ext cx="11747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socket()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371600" y="2932113"/>
            <a:ext cx="11747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bind()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1403350" y="4033838"/>
            <a:ext cx="11747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recvfrom()</a:t>
            </a:r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1403350" y="5018088"/>
            <a:ext cx="11747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sendto()</a:t>
            </a:r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1525588" y="170338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Server</a:t>
            </a:r>
          </a:p>
        </p:txBody>
      </p:sp>
      <p:sp>
        <p:nvSpPr>
          <p:cNvPr id="32775" name="Line 11"/>
          <p:cNvSpPr>
            <a:spLocks noChangeShapeType="1"/>
          </p:cNvSpPr>
          <p:nvPr/>
        </p:nvSpPr>
        <p:spPr bwMode="auto">
          <a:xfrm>
            <a:off x="2043113" y="262413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12"/>
          <p:cNvSpPr>
            <a:spLocks noChangeShapeType="1"/>
          </p:cNvSpPr>
          <p:nvPr/>
        </p:nvSpPr>
        <p:spPr bwMode="auto">
          <a:xfrm>
            <a:off x="2043113" y="3314700"/>
            <a:ext cx="0" cy="719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4"/>
          <p:cNvSpPr>
            <a:spLocks noChangeShapeType="1"/>
          </p:cNvSpPr>
          <p:nvPr/>
        </p:nvSpPr>
        <p:spPr bwMode="auto">
          <a:xfrm>
            <a:off x="2074863" y="4403725"/>
            <a:ext cx="0" cy="614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Text Box 19"/>
          <p:cNvSpPr txBox="1">
            <a:spLocks noChangeArrowheads="1"/>
          </p:cNvSpPr>
          <p:nvPr/>
        </p:nvSpPr>
        <p:spPr bwMode="auto">
          <a:xfrm>
            <a:off x="6434138" y="1831975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alibri" pitchFamily="34" charset="0"/>
              </a:rPr>
              <a:t>Client</a:t>
            </a:r>
          </a:p>
        </p:txBody>
      </p:sp>
      <p:sp>
        <p:nvSpPr>
          <p:cNvPr id="32779" name="Text Box 20"/>
          <p:cNvSpPr txBox="1">
            <a:spLocks noChangeArrowheads="1"/>
          </p:cNvSpPr>
          <p:nvPr/>
        </p:nvSpPr>
        <p:spPr bwMode="auto">
          <a:xfrm>
            <a:off x="6337300" y="2370138"/>
            <a:ext cx="1195388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socket()</a:t>
            </a:r>
          </a:p>
        </p:txBody>
      </p:sp>
      <p:sp>
        <p:nvSpPr>
          <p:cNvPr id="32780" name="Text Box 21"/>
          <p:cNvSpPr txBox="1">
            <a:spLocks noChangeArrowheads="1"/>
          </p:cNvSpPr>
          <p:nvPr/>
        </p:nvSpPr>
        <p:spPr bwMode="auto">
          <a:xfrm>
            <a:off x="6337300" y="3062288"/>
            <a:ext cx="1195388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bind()</a:t>
            </a:r>
          </a:p>
        </p:txBody>
      </p:sp>
      <p:sp>
        <p:nvSpPr>
          <p:cNvPr id="32781" name="Text Box 22"/>
          <p:cNvSpPr txBox="1">
            <a:spLocks noChangeArrowheads="1"/>
          </p:cNvSpPr>
          <p:nvPr/>
        </p:nvSpPr>
        <p:spPr bwMode="auto">
          <a:xfrm>
            <a:off x="6337300" y="3778250"/>
            <a:ext cx="1195388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sendto()</a:t>
            </a:r>
          </a:p>
        </p:txBody>
      </p:sp>
      <p:sp>
        <p:nvSpPr>
          <p:cNvPr id="32782" name="Line 23"/>
          <p:cNvSpPr>
            <a:spLocks noChangeShapeType="1"/>
          </p:cNvSpPr>
          <p:nvPr/>
        </p:nvSpPr>
        <p:spPr bwMode="auto">
          <a:xfrm>
            <a:off x="7007225" y="2754313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24"/>
          <p:cNvSpPr>
            <a:spLocks noChangeShapeType="1"/>
          </p:cNvSpPr>
          <p:nvPr/>
        </p:nvSpPr>
        <p:spPr bwMode="auto">
          <a:xfrm>
            <a:off x="7007225" y="34448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27"/>
          <p:cNvSpPr>
            <a:spLocks noChangeShapeType="1"/>
          </p:cNvSpPr>
          <p:nvPr/>
        </p:nvSpPr>
        <p:spPr bwMode="auto">
          <a:xfrm flipH="1">
            <a:off x="2578100" y="3944938"/>
            <a:ext cx="3759200" cy="230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Text Box 29"/>
          <p:cNvSpPr txBox="1">
            <a:spLocks noChangeArrowheads="1"/>
          </p:cNvSpPr>
          <p:nvPr/>
        </p:nvSpPr>
        <p:spPr bwMode="auto">
          <a:xfrm rot="-241431">
            <a:off x="3840163" y="3613150"/>
            <a:ext cx="1517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data (request)</a:t>
            </a:r>
          </a:p>
        </p:txBody>
      </p:sp>
      <p:sp>
        <p:nvSpPr>
          <p:cNvPr id="32786" name="Text Box 31"/>
          <p:cNvSpPr txBox="1">
            <a:spLocks noChangeArrowheads="1"/>
          </p:cNvSpPr>
          <p:nvPr/>
        </p:nvSpPr>
        <p:spPr bwMode="auto">
          <a:xfrm>
            <a:off x="6337300" y="5173663"/>
            <a:ext cx="1195388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recvfrom()</a:t>
            </a:r>
          </a:p>
        </p:txBody>
      </p:sp>
      <p:sp>
        <p:nvSpPr>
          <p:cNvPr id="32787" name="Line 32"/>
          <p:cNvSpPr>
            <a:spLocks noChangeShapeType="1"/>
          </p:cNvSpPr>
          <p:nvPr/>
        </p:nvSpPr>
        <p:spPr bwMode="auto">
          <a:xfrm>
            <a:off x="2578100" y="5173663"/>
            <a:ext cx="3759200" cy="192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Text Box 33"/>
          <p:cNvSpPr txBox="1">
            <a:spLocks noChangeArrowheads="1"/>
          </p:cNvSpPr>
          <p:nvPr/>
        </p:nvSpPr>
        <p:spPr bwMode="auto">
          <a:xfrm rot="247832">
            <a:off x="4116388" y="4879975"/>
            <a:ext cx="1270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data (reply)</a:t>
            </a:r>
          </a:p>
        </p:txBody>
      </p:sp>
      <p:sp>
        <p:nvSpPr>
          <p:cNvPr id="32789" name="Line 34"/>
          <p:cNvSpPr>
            <a:spLocks noChangeShapeType="1"/>
          </p:cNvSpPr>
          <p:nvPr/>
        </p:nvSpPr>
        <p:spPr bwMode="auto">
          <a:xfrm>
            <a:off x="7010400" y="4175125"/>
            <a:ext cx="38100" cy="998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2D5B3C-0C1B-4E29-9CFB-274354D24AB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  <a:ea typeface="ＭＳ Ｐゴシック" charset="-128"/>
              </a:rPr>
              <a:t>Socket Addresses</a:t>
            </a:r>
            <a:r>
              <a:rPr lang="en-US" sz="4000" dirty="0" smtClean="0">
                <a:ea typeface="ＭＳ Ｐゴシック" charset="-128"/>
              </a:rPr>
              <a:t/>
            </a:r>
            <a:br>
              <a:rPr lang="en-US" sz="4000" dirty="0" smtClean="0">
                <a:ea typeface="ＭＳ Ｐゴシック" charset="-128"/>
              </a:rPr>
            </a:br>
            <a:r>
              <a:rPr lang="en-US" sz="4000" dirty="0" smtClean="0">
                <a:ea typeface="ＭＳ Ｐゴシック" charset="-128"/>
              </a:rPr>
              <a:t>Socket Identification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000" dirty="0" smtClean="0">
                <a:ea typeface="ＭＳ Ｐゴシック" charset="-128"/>
              </a:rPr>
              <a:t>Communication Protocol</a:t>
            </a:r>
          </a:p>
          <a:p>
            <a:pPr lvl="1" eaLnBrk="1" hangingPunct="1"/>
            <a:r>
              <a:rPr lang="en-US" sz="2600" dirty="0" smtClean="0">
                <a:ea typeface="ＭＳ Ｐゴシック" charset="-128"/>
              </a:rPr>
              <a:t>TCP (Stream Socket): streaming, reliable</a:t>
            </a:r>
          </a:p>
          <a:p>
            <a:pPr lvl="1" eaLnBrk="1" hangingPunct="1"/>
            <a:r>
              <a:rPr lang="en-US" sz="2600" dirty="0" smtClean="0">
                <a:ea typeface="ＭＳ Ｐゴシック" charset="-128"/>
              </a:rPr>
              <a:t>UDP (Datagram Socket): packets, best effort</a:t>
            </a:r>
          </a:p>
          <a:p>
            <a:pPr eaLnBrk="1" hangingPunct="1"/>
            <a:r>
              <a:rPr lang="en-US" sz="3000" dirty="0" smtClean="0">
                <a:ea typeface="ＭＳ Ｐゴシック" charset="-128"/>
              </a:rPr>
              <a:t>Receiving host</a:t>
            </a:r>
          </a:p>
          <a:p>
            <a:pPr lvl="1" eaLnBrk="1" hangingPunct="1"/>
            <a:r>
              <a:rPr lang="en-US" sz="2600" dirty="0" smtClean="0">
                <a:ea typeface="ＭＳ Ｐゴシック" charset="-128"/>
              </a:rPr>
              <a:t>Destination </a:t>
            </a:r>
            <a:r>
              <a:rPr lang="en-US" sz="2600" b="1" dirty="0" smtClean="0">
                <a:ea typeface="ＭＳ Ｐゴシック" charset="-128"/>
              </a:rPr>
              <a:t>address</a:t>
            </a:r>
            <a:r>
              <a:rPr lang="en-US" sz="2600" dirty="0" smtClean="0">
                <a:ea typeface="ＭＳ Ｐゴシック" charset="-128"/>
              </a:rPr>
              <a:t> that uniquely identifies the host</a:t>
            </a:r>
          </a:p>
          <a:p>
            <a:pPr lvl="1" eaLnBrk="1" hangingPunct="1"/>
            <a:r>
              <a:rPr lang="en-US" sz="2600" dirty="0" smtClean="0">
                <a:ea typeface="ＭＳ Ｐゴシック" charset="-128"/>
              </a:rPr>
              <a:t>An </a:t>
            </a:r>
            <a:r>
              <a:rPr lang="en-US" sz="2600" b="1" dirty="0" smtClean="0">
                <a:ea typeface="ＭＳ Ｐゴシック" charset="-128"/>
              </a:rPr>
              <a:t>IP address</a:t>
            </a:r>
            <a:r>
              <a:rPr lang="en-US" sz="2600" dirty="0" smtClean="0">
                <a:ea typeface="ＭＳ Ｐゴシック" charset="-128"/>
              </a:rPr>
              <a:t> is a 32-bit quantity</a:t>
            </a:r>
          </a:p>
          <a:p>
            <a:pPr eaLnBrk="1" hangingPunct="1"/>
            <a:r>
              <a:rPr lang="en-US" sz="3000" dirty="0" smtClean="0">
                <a:ea typeface="ＭＳ Ｐゴシック" charset="-128"/>
              </a:rPr>
              <a:t>Receiving socket</a:t>
            </a:r>
          </a:p>
          <a:p>
            <a:pPr lvl="1" eaLnBrk="1" hangingPunct="1"/>
            <a:r>
              <a:rPr lang="en-US" sz="2600" dirty="0" smtClean="0">
                <a:ea typeface="ＭＳ Ｐゴシック" charset="-128"/>
              </a:rPr>
              <a:t>Host may be running many different processes</a:t>
            </a:r>
          </a:p>
          <a:p>
            <a:pPr lvl="1" eaLnBrk="1" hangingPunct="1"/>
            <a:r>
              <a:rPr lang="en-US" sz="2600" dirty="0" smtClean="0">
                <a:ea typeface="ＭＳ Ｐゴシック" charset="-128"/>
              </a:rPr>
              <a:t>Destination </a:t>
            </a:r>
            <a:r>
              <a:rPr lang="en-US" sz="2600" b="1" dirty="0" smtClean="0">
                <a:ea typeface="ＭＳ Ｐゴシック" charset="-128"/>
              </a:rPr>
              <a:t>port</a:t>
            </a:r>
            <a:r>
              <a:rPr lang="en-US" sz="2600" dirty="0" smtClean="0">
                <a:ea typeface="ＭＳ Ｐゴシック" charset="-128"/>
              </a:rPr>
              <a:t> that uniquely identifies the socket</a:t>
            </a:r>
          </a:p>
          <a:p>
            <a:pPr lvl="1" eaLnBrk="1" hangingPunct="1"/>
            <a:r>
              <a:rPr lang="en-US" sz="2600" dirty="0" smtClean="0">
                <a:ea typeface="ＭＳ Ｐゴシック" charset="-128"/>
              </a:rPr>
              <a:t>A </a:t>
            </a:r>
            <a:r>
              <a:rPr lang="en-US" sz="2600" b="1" dirty="0" smtClean="0">
                <a:ea typeface="ＭＳ Ｐゴシック" charset="-128"/>
              </a:rPr>
              <a:t>port number </a:t>
            </a:r>
            <a:r>
              <a:rPr lang="en-US" sz="2600" dirty="0" smtClean="0">
                <a:ea typeface="ＭＳ Ｐゴシック" charset="-128"/>
              </a:rPr>
              <a:t>is a 16-bit quantity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57E804-98DC-41FE-AD6F-9AB91077526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Socket Identification (Cont.)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3175" y="3692525"/>
            <a:ext cx="1455738" cy="523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>
              <a:defRPr/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TCP/UDP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3175" y="4532313"/>
            <a:ext cx="1455738" cy="523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>
              <a:defRPr/>
            </a:pPr>
            <a:r>
              <a:rPr lang="en-US" sz="2000" dirty="0">
                <a:latin typeface="Helvetica" charset="0"/>
                <a:ea typeface="ＭＳ Ｐゴシック" charset="0"/>
                <a:cs typeface="ＭＳ Ｐゴシック" charset="0"/>
              </a:rPr>
              <a:t>IP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79800" y="5651500"/>
            <a:ext cx="2114550" cy="590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137160" bIns="137160">
            <a:spAutoFit/>
          </a:bodyPr>
          <a:lstStyle/>
          <a:p>
            <a:pPr algn="ctr" eaLnBrk="0" hangingPunct="0">
              <a:defRPr/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Ethernet Adapter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18025" y="4216400"/>
            <a:ext cx="1588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530725" y="50800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127375" y="3419475"/>
            <a:ext cx="28813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778125" y="1525588"/>
            <a:ext cx="3667125" cy="494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3968750" y="2708275"/>
            <a:ext cx="220663" cy="22225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121150" y="2930525"/>
            <a:ext cx="236538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5035550" y="2708275"/>
            <a:ext cx="220663" cy="222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4605338" y="2889250"/>
            <a:ext cx="471487" cy="8032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006725" y="5368925"/>
            <a:ext cx="32480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511550" y="1946275"/>
            <a:ext cx="10668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>
              <a:defRPr/>
            </a:pPr>
            <a:r>
              <a:rPr lang="en-US" sz="2000" dirty="0">
                <a:latin typeface="Helvetica" charset="0"/>
                <a:ea typeface="ＭＳ Ｐゴシック" charset="0"/>
                <a:cs typeface="ＭＳ Ｐゴシック" charset="0"/>
              </a:rPr>
              <a:t>Process</a:t>
            </a:r>
          </a:p>
          <a:p>
            <a:pPr algn="ctr" eaLnBrk="0" hangingPunct="0">
              <a:defRPr/>
            </a:pPr>
            <a:r>
              <a:rPr lang="en-US" sz="2000" dirty="0">
                <a:latin typeface="Helvetica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578350" y="1946275"/>
            <a:ext cx="10668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>
              <a:defRPr/>
            </a:pPr>
            <a:r>
              <a:rPr lang="en-US" sz="2000" dirty="0">
                <a:latin typeface="Helvetica" charset="0"/>
                <a:ea typeface="ＭＳ Ｐゴシック" charset="0"/>
                <a:cs typeface="ＭＳ Ｐゴシック" charset="0"/>
              </a:rPr>
              <a:t>Process</a:t>
            </a:r>
          </a:p>
          <a:p>
            <a:pPr algn="ctr" eaLnBrk="0" hangingPunct="0">
              <a:defRPr/>
            </a:pPr>
            <a:r>
              <a:rPr lang="en-US" sz="2000" dirty="0">
                <a:latin typeface="Helvetica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222625" y="2813050"/>
            <a:ext cx="7969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>
              <a:defRPr/>
            </a:pPr>
            <a:r>
              <a:rPr lang="en-US" sz="1600" i="1" dirty="0">
                <a:latin typeface="Helvetica" charset="0"/>
                <a:ea typeface="ＭＳ Ｐゴシック" charset="0"/>
                <a:cs typeface="ＭＳ Ｐゴシック" charset="0"/>
              </a:rPr>
              <a:t>port X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5256213" y="2813050"/>
            <a:ext cx="7937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>
              <a:defRPr/>
            </a:pPr>
            <a:r>
              <a:rPr lang="en-US" sz="1600" i="1" dirty="0">
                <a:latin typeface="Helvetica" charset="0"/>
                <a:ea typeface="ＭＳ Ｐゴシック" charset="0"/>
                <a:cs typeface="ＭＳ Ｐゴシック" charset="0"/>
              </a:rPr>
              <a:t>port Y</a:t>
            </a: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6035675" y="4738688"/>
            <a:ext cx="8334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47" name="Rectangle 23"/>
          <p:cNvSpPr>
            <a:spLocks noChangeArrowheads="1"/>
          </p:cNvSpPr>
          <p:nvPr/>
        </p:nvSpPr>
        <p:spPr bwMode="auto">
          <a:xfrm>
            <a:off x="6869113" y="4535488"/>
            <a:ext cx="1557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Helvetica" charset="0"/>
              </a:rPr>
              <a:t>Host Address</a:t>
            </a:r>
            <a:endParaRPr lang="en-US"/>
          </a:p>
        </p:txBody>
      </p: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>
            <a:off x="6038850" y="3989388"/>
            <a:ext cx="8318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49" name="Rectangle 26"/>
          <p:cNvSpPr>
            <a:spLocks noChangeArrowheads="1"/>
          </p:cNvSpPr>
          <p:nvPr/>
        </p:nvSpPr>
        <p:spPr bwMode="auto">
          <a:xfrm>
            <a:off x="6870700" y="3786188"/>
            <a:ext cx="1031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Helvetica" charset="0"/>
              </a:rPr>
              <a:t>Protocol</a:t>
            </a:r>
            <a:endParaRPr lang="en-US"/>
          </a:p>
        </p:txBody>
      </p: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6024563" y="3019425"/>
            <a:ext cx="8334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51" name="Rectangle 28"/>
          <p:cNvSpPr>
            <a:spLocks noChangeArrowheads="1"/>
          </p:cNvSpPr>
          <p:nvPr/>
        </p:nvSpPr>
        <p:spPr bwMode="auto">
          <a:xfrm>
            <a:off x="6858000" y="2816225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Helvetica" charset="0"/>
              </a:rPr>
              <a:t>Port Number</a:t>
            </a:r>
            <a:endParaRPr lang="en-US"/>
          </a:p>
        </p:txBody>
      </p:sp>
      <p:sp>
        <p:nvSpPr>
          <p:cNvPr id="225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1CD429-698F-4255-86F1-4A7D13662EA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6A71-72AF-497E-8604-AA7954B08388}" type="slidenum">
              <a:rPr lang="en-US"/>
              <a:pPr/>
              <a:t>17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Ports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5638800" y="1295400"/>
          <a:ext cx="3124200" cy="2600325"/>
        </p:xfrm>
        <a:graphic>
          <a:graphicData uri="http://schemas.openxmlformats.org/presentationml/2006/ole">
            <p:oleObj spid="_x0000_s1026" name="Clip" r:id="rId3" imgW="1305000" imgH="1085760" progId="">
              <p:embed/>
            </p:oleObj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48200" y="1752600"/>
            <a:ext cx="1600200" cy="401638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Port 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648200" y="2209800"/>
            <a:ext cx="1600200" cy="401638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Port 1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648200" y="3124200"/>
            <a:ext cx="1524000" cy="401638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/>
              <a:t>Port 65535</a:t>
            </a:r>
          </a:p>
        </p:txBody>
      </p:sp>
      <p:grpSp>
        <p:nvGrpSpPr>
          <p:cNvPr id="2" name="Group 17"/>
          <p:cNvGrpSpPr>
            <a:grpSpLocks noChangeAspect="1"/>
          </p:cNvGrpSpPr>
          <p:nvPr/>
        </p:nvGrpSpPr>
        <p:grpSpPr bwMode="auto">
          <a:xfrm>
            <a:off x="5486400" y="2667000"/>
            <a:ext cx="92075" cy="369888"/>
            <a:chOff x="4656" y="1776"/>
            <a:chExt cx="96" cy="384"/>
          </a:xfrm>
        </p:grpSpPr>
        <p:sp>
          <p:nvSpPr>
            <p:cNvPr id="5130" name="Oval 10"/>
            <p:cNvSpPr>
              <a:spLocks noChangeAspect="1" noChangeArrowheads="1"/>
            </p:cNvSpPr>
            <p:nvPr/>
          </p:nvSpPr>
          <p:spPr bwMode="auto">
            <a:xfrm>
              <a:off x="4656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spect="1" noChangeArrowheads="1"/>
            </p:cNvSpPr>
            <p:nvPr/>
          </p:nvSpPr>
          <p:spPr bwMode="auto">
            <a:xfrm>
              <a:off x="4656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12"/>
            <p:cNvSpPr>
              <a:spLocks noChangeAspect="1" noChangeArrowheads="1"/>
            </p:cNvSpPr>
            <p:nvPr/>
          </p:nvSpPr>
          <p:spPr bwMode="auto">
            <a:xfrm>
              <a:off x="4656" y="20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4191000" cy="4800600"/>
          </a:xfrm>
        </p:spPr>
        <p:txBody>
          <a:bodyPr>
            <a:normAutofit/>
          </a:bodyPr>
          <a:lstStyle/>
          <a:p>
            <a:r>
              <a:rPr lang="en-US" dirty="0"/>
              <a:t>Each host has 65,536 ports</a:t>
            </a:r>
          </a:p>
          <a:p>
            <a:r>
              <a:rPr lang="en-US" dirty="0"/>
              <a:t>Some ports are </a:t>
            </a:r>
            <a:r>
              <a:rPr lang="en-US" i="1" dirty="0"/>
              <a:t>reserved for specific apps</a:t>
            </a:r>
          </a:p>
          <a:p>
            <a:pPr lvl="1"/>
            <a:r>
              <a:rPr lang="en-US" dirty="0"/>
              <a:t>20,21: FTP</a:t>
            </a:r>
          </a:p>
          <a:p>
            <a:pPr lvl="1"/>
            <a:r>
              <a:rPr lang="en-US" dirty="0"/>
              <a:t>23: Telnet</a:t>
            </a:r>
          </a:p>
          <a:p>
            <a:pPr lvl="1"/>
            <a:r>
              <a:rPr lang="en-US" dirty="0"/>
              <a:t>80: HTTP</a:t>
            </a:r>
          </a:p>
          <a:p>
            <a:pPr>
              <a:buFont typeface="ZapfDingbats" pitchFamily="82" charset="2"/>
              <a:buNone/>
            </a:pPr>
            <a:endParaRPr lang="en-US" dirty="0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267200" y="1981200"/>
            <a:ext cx="0" cy="41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141" name="AutoShape 21"/>
          <p:cNvCxnSpPr>
            <a:cxnSpLocks noChangeShapeType="1"/>
            <a:stCxn id="5128" idx="1"/>
            <a:endCxn id="5138" idx="1"/>
          </p:cNvCxnSpPr>
          <p:nvPr/>
        </p:nvCxnSpPr>
        <p:spPr bwMode="auto">
          <a:xfrm flipH="1">
            <a:off x="4267200" y="2411413"/>
            <a:ext cx="363538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146" name="Line 26"/>
          <p:cNvSpPr>
            <a:spLocks noChangeShapeType="1"/>
          </p:cNvSpPr>
          <p:nvPr/>
        </p:nvSpPr>
        <p:spPr bwMode="auto">
          <a:xfrm flipH="1">
            <a:off x="3886200" y="2413000"/>
            <a:ext cx="381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4267200" y="2286000"/>
            <a:ext cx="0" cy="1004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>
            <a:off x="4267200" y="1981200"/>
            <a:ext cx="381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H="1">
            <a:off x="4267200" y="3276600"/>
            <a:ext cx="381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3505200" y="3810000"/>
            <a:ext cx="5257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 sz="2800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3581400" y="3886200"/>
            <a:ext cx="510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/>
              <a:t>A socket provides an interface to send data to/from the network through a 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>
                <a:ea typeface="ＭＳ Ｐゴシック" charset="-128"/>
              </a:rPr>
              <a:t>Knowing What Port Number To Use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>
                <a:ea typeface="ＭＳ Ｐゴシック" charset="-128"/>
              </a:rPr>
              <a:t>Popular applications have well-known ports</a:t>
            </a:r>
          </a:p>
          <a:p>
            <a:pPr lvl="1" eaLnBrk="1" hangingPunct="1"/>
            <a:r>
              <a:rPr lang="en-US" sz="2400" smtClean="0">
                <a:ea typeface="ＭＳ Ｐゴシック" charset="-128"/>
              </a:rPr>
              <a:t>E.g., port 80 for Web and port 25 for e-mail</a:t>
            </a:r>
          </a:p>
          <a:p>
            <a:pPr lvl="1" eaLnBrk="1" hangingPunct="1"/>
            <a:r>
              <a:rPr lang="en-US" sz="2400" smtClean="0">
                <a:ea typeface="ＭＳ Ｐゴシック" charset="-128"/>
              </a:rPr>
              <a:t>See </a:t>
            </a:r>
            <a:r>
              <a:rPr lang="en-US" sz="2400" smtClean="0">
                <a:ea typeface="ＭＳ Ｐゴシック" charset="-128"/>
                <a:hlinkClick r:id="rId2"/>
              </a:rPr>
              <a:t>http://www.iana.org/assignments/port-numbers</a:t>
            </a:r>
            <a:endParaRPr lang="en-US" sz="2400" smtClean="0">
              <a:ea typeface="ＭＳ Ｐゴシック" charset="-128"/>
            </a:endParaRPr>
          </a:p>
          <a:p>
            <a:pPr eaLnBrk="1" hangingPunct="1"/>
            <a:r>
              <a:rPr lang="en-US" sz="2800" smtClean="0">
                <a:ea typeface="ＭＳ Ｐゴシック" charset="-128"/>
              </a:rPr>
              <a:t>Well-known vs. ephemeral ports</a:t>
            </a:r>
          </a:p>
          <a:p>
            <a:pPr lvl="1" eaLnBrk="1" hangingPunct="1"/>
            <a:r>
              <a:rPr lang="en-US" sz="2400" smtClean="0">
                <a:ea typeface="ＭＳ Ｐゴシック" charset="-128"/>
              </a:rPr>
              <a:t>Server has a well-known port (e.g., port 80)</a:t>
            </a:r>
          </a:p>
          <a:p>
            <a:pPr lvl="2" eaLnBrk="1" hangingPunct="1"/>
            <a:r>
              <a:rPr lang="en-US" sz="2000" smtClean="0">
                <a:ea typeface="ＭＳ Ｐゴシック" charset="-128"/>
              </a:rPr>
              <a:t>Between 0 and 1023 (requires root to use)</a:t>
            </a:r>
          </a:p>
          <a:p>
            <a:pPr lvl="1" eaLnBrk="1" hangingPunct="1"/>
            <a:r>
              <a:rPr lang="en-US" sz="2400" smtClean="0">
                <a:ea typeface="ＭＳ Ｐゴシック" charset="-128"/>
              </a:rPr>
              <a:t>Client picks an unused ephemeral (i.e., temporary) port</a:t>
            </a:r>
          </a:p>
          <a:p>
            <a:pPr lvl="2" eaLnBrk="1" hangingPunct="1"/>
            <a:r>
              <a:rPr lang="en-US" sz="2000" smtClean="0">
                <a:ea typeface="ＭＳ Ｐゴシック" charset="-128"/>
              </a:rPr>
              <a:t>Between 1024 and 65535</a:t>
            </a:r>
          </a:p>
          <a:p>
            <a:pPr eaLnBrk="1" hangingPunct="1"/>
            <a:r>
              <a:rPr lang="en-US" sz="2800" smtClean="0">
                <a:ea typeface="ＭＳ Ｐゴシック" charset="-128"/>
              </a:rPr>
              <a:t>Uniquely identifying traffic between the hosts</a:t>
            </a:r>
          </a:p>
          <a:p>
            <a:pPr lvl="1" eaLnBrk="1" hangingPunct="1"/>
            <a:r>
              <a:rPr lang="en-US" sz="2400" smtClean="0">
                <a:ea typeface="ＭＳ Ｐゴシック" charset="-128"/>
              </a:rPr>
              <a:t>Two IP addresses and two port numbers</a:t>
            </a:r>
          </a:p>
          <a:p>
            <a:pPr lvl="1" eaLnBrk="1" hangingPunct="1"/>
            <a:r>
              <a:rPr lang="en-US" sz="2400" smtClean="0">
                <a:ea typeface="ＭＳ Ｐゴシック" charset="-128"/>
              </a:rPr>
              <a:t>Underlying transport protocol (e.g., TCP or UDP)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B34FC9-A58D-46AC-B70F-29487965FEE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Address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A socket address structure is a special structure that stores the connection details of a socket.</a:t>
            </a:r>
          </a:p>
          <a:p>
            <a:r>
              <a:rPr lang="en-US" dirty="0" smtClean="0"/>
              <a:t>It mainly consists of fields like IP </a:t>
            </a:r>
            <a:r>
              <a:rPr lang="en-US" dirty="0" err="1" smtClean="0"/>
              <a:t>address,port</a:t>
            </a:r>
            <a:r>
              <a:rPr lang="en-US" dirty="0" smtClean="0"/>
              <a:t> number and protocol family.</a:t>
            </a:r>
          </a:p>
          <a:p>
            <a:r>
              <a:rPr lang="en-US" dirty="0" smtClean="0"/>
              <a:t>Different protocol suites use different socket address structures.</a:t>
            </a:r>
          </a:p>
          <a:p>
            <a:r>
              <a:rPr lang="en-US" dirty="0" smtClean="0"/>
              <a:t>The different socket address structures are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IPv4 socket address structure:  </a:t>
            </a:r>
            <a:r>
              <a:rPr lang="en-US" sz="2800" dirty="0" err="1" smtClean="0">
                <a:solidFill>
                  <a:srgbClr val="FF0000"/>
                </a:solidFill>
              </a:rPr>
              <a:t>struct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sockaddr_in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IPv46 socket address structure:  </a:t>
            </a:r>
            <a:r>
              <a:rPr lang="en-US" sz="2800" dirty="0" err="1" smtClean="0">
                <a:solidFill>
                  <a:srgbClr val="FF0000"/>
                </a:solidFill>
              </a:rPr>
              <a:t>struct</a:t>
            </a:r>
            <a:r>
              <a:rPr lang="en-US" sz="2800" dirty="0" smtClean="0">
                <a:solidFill>
                  <a:srgbClr val="FF0000"/>
                </a:solidFill>
              </a:rPr>
              <a:t>  sockaddr_in6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Generic socket address structure:  </a:t>
            </a:r>
            <a:r>
              <a:rPr lang="en-US" sz="2800" dirty="0" err="1" smtClean="0">
                <a:solidFill>
                  <a:srgbClr val="FF0000"/>
                </a:solidFill>
              </a:rPr>
              <a:t>struct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sockaddr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Pipes,FIFOs</a:t>
            </a:r>
            <a:r>
              <a:rPr lang="en-US" sz="2800" dirty="0" smtClean="0"/>
              <a:t>, UNIX system V IPC methods (message </a:t>
            </a:r>
            <a:r>
              <a:rPr lang="en-US" sz="2800" dirty="0" err="1" smtClean="0"/>
              <a:t>queues,shared</a:t>
            </a:r>
            <a:r>
              <a:rPr lang="en-US" sz="2800" dirty="0" smtClean="0"/>
              <a:t> memory, semaphores) are useful for process communicating on the same machine, but they do not support processes running on different machines to communicate.</a:t>
            </a:r>
          </a:p>
          <a:p>
            <a:pPr algn="just">
              <a:buNone/>
            </a:pPr>
            <a:endParaRPr lang="en-US" sz="2800" dirty="0"/>
          </a:p>
          <a:p>
            <a:pPr algn="just"/>
            <a:r>
              <a:rPr lang="en-US" sz="2800" dirty="0" smtClean="0"/>
              <a:t>Socket supports IPC  with in the same machine and   support processes running on the different machines to communicate.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To support IPC over a local area network BSD UNIX 4.2 developed sockets which provide protocol independent network interface services.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Generic socket addresses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2763"/>
            <a:ext cx="7315200" cy="4786312"/>
          </a:xfrm>
          <a:noFill/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</a:rPr>
              <a:t>struct sockaddr {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en-US" b="1" smtClean="0">
                <a:latin typeface="Courier New" pitchFamily="49" charset="0"/>
              </a:rPr>
              <a:t>		uint8_t		sa_len;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en-US" b="1" smtClean="0">
                <a:latin typeface="Courier New" pitchFamily="49" charset="0"/>
              </a:rPr>
              <a:t>		sa_family_t	sa_family; 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en-US" b="1" smtClean="0">
                <a:latin typeface="Courier New" pitchFamily="49" charset="0"/>
              </a:rPr>
              <a:t>		char	   	  	sa_data[14];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en-US" b="1" smtClean="0">
                <a:latin typeface="Courier New" pitchFamily="49" charset="0"/>
              </a:rPr>
              <a:t>	};</a:t>
            </a:r>
          </a:p>
          <a:p>
            <a:pPr>
              <a:spcBef>
                <a:spcPts val="1200"/>
              </a:spcBef>
              <a:buFontTx/>
              <a:buNone/>
            </a:pPr>
            <a:endParaRPr lang="en-US" b="1" smtClean="0"/>
          </a:p>
          <a:p>
            <a:pPr>
              <a:spcBef>
                <a:spcPts val="1200"/>
              </a:spcBef>
            </a:pPr>
            <a:r>
              <a:rPr lang="en-US" b="1" smtClean="0">
                <a:latin typeface="Courier New" pitchFamily="49" charset="0"/>
              </a:rPr>
              <a:t>sa_family</a:t>
            </a:r>
            <a:r>
              <a:rPr lang="en-US" smtClean="0">
                <a:latin typeface="Courier New" pitchFamily="49" charset="0"/>
              </a:rPr>
              <a:t> </a:t>
            </a:r>
            <a:r>
              <a:rPr lang="en-US" smtClean="0"/>
              <a:t>specifies the address type.</a:t>
            </a:r>
          </a:p>
          <a:p>
            <a:pPr>
              <a:spcBef>
                <a:spcPts val="1200"/>
              </a:spcBef>
            </a:pPr>
            <a:r>
              <a:rPr lang="en-US" b="1" smtClean="0">
                <a:latin typeface="Courier New" pitchFamily="49" charset="0"/>
              </a:rPr>
              <a:t>sa_data</a:t>
            </a:r>
            <a:r>
              <a:rPr lang="en-US" smtClean="0">
                <a:latin typeface="Courier New" pitchFamily="49" charset="0"/>
              </a:rPr>
              <a:t> </a:t>
            </a:r>
            <a:r>
              <a:rPr lang="en-US" smtClean="0"/>
              <a:t>specifies the address value.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 rot="-2520108">
            <a:off x="6858000" y="1295400"/>
            <a:ext cx="259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Helvetica"/>
              </a:rPr>
              <a:t>Used by kernel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6248400" y="2362200"/>
            <a:ext cx="990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Socket Programming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E6977-E283-4081-80CD-3C97029723AD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struct sockaddr_in (IPv4)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1125"/>
            <a:ext cx="7772400" cy="5224463"/>
          </a:xfrm>
          <a:noFill/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struct sockaddr_in {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uint8_t		sin_len;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sa_family_t		sin_family;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in_port_t		sin_port;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	struct in_addr	sin_addr;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char			sin_zero[8];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struct in_addr {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	in_addr_t		s_addr;	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};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802438" y="1241425"/>
            <a:ext cx="1800225" cy="830263"/>
          </a:xfrm>
          <a:prstGeom prst="wedgeRoundRectCallout">
            <a:avLst>
              <a:gd name="adj1" fmla="val -97165"/>
              <a:gd name="adj2" fmla="val 5564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Length of structure (16)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370763" y="2127250"/>
            <a:ext cx="1577975" cy="420688"/>
          </a:xfrm>
          <a:prstGeom prst="wedgeRoundRectCallout">
            <a:avLst>
              <a:gd name="adj1" fmla="val -88289"/>
              <a:gd name="adj2" fmla="val 7027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AF_INET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007225" y="2882900"/>
            <a:ext cx="1857375" cy="868363"/>
          </a:xfrm>
          <a:prstGeom prst="wedgeRoundRectCallout">
            <a:avLst>
              <a:gd name="adj1" fmla="val -79663"/>
              <a:gd name="adj2" fmla="val -1098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16 bit </a:t>
            </a:r>
          </a:p>
          <a:p>
            <a:pPr algn="ctr">
              <a:defRPr/>
            </a:pPr>
            <a:r>
              <a:rPr lang="en-US" dirty="0"/>
              <a:t>Port number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521450" y="5467350"/>
            <a:ext cx="1857375" cy="868363"/>
          </a:xfrm>
          <a:prstGeom prst="wedgeRoundRectCallout">
            <a:avLst>
              <a:gd name="adj1" fmla="val -75140"/>
              <a:gd name="adj2" fmla="val -2388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32 bit </a:t>
            </a:r>
          </a:p>
          <a:p>
            <a:pPr algn="ctr">
              <a:defRPr/>
            </a:pPr>
            <a:r>
              <a:rPr lang="en-US" dirty="0"/>
              <a:t>IPv4 address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970713" y="4376738"/>
            <a:ext cx="2052637" cy="866775"/>
          </a:xfrm>
          <a:prstGeom prst="wedgeRoundRectCallout">
            <a:avLst>
              <a:gd name="adj1" fmla="val -68615"/>
              <a:gd name="adj2" fmla="val -3887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Make structure 16 bytes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Socket Programming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45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02AB1-AE6D-4395-9563-05830CC4B541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struct sockaddr_in (IPv6)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76338"/>
            <a:ext cx="7772400" cy="5681662"/>
          </a:xfrm>
          <a:noFill/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struct sockaddr_in6 {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uint8_t		sin6_len;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sa_family_t		sin6_family;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in_port_t		sin6_port;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	uint32_t		sin6_flowinfo;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struct in6_addr	sin6_addr;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uint32_t 		sin6_scope_id;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};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struct in6_addr {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 uint8_t		s6_addr[16];	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};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727825" y="1212850"/>
            <a:ext cx="1800225" cy="830263"/>
          </a:xfrm>
          <a:prstGeom prst="wedgeRoundRectCallout">
            <a:avLst>
              <a:gd name="adj1" fmla="val -79413"/>
              <a:gd name="adj2" fmla="val 4778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Length of structure (28)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389813" y="2117725"/>
            <a:ext cx="1576387" cy="420688"/>
          </a:xfrm>
          <a:prstGeom prst="wedgeRoundRectCallout">
            <a:avLst>
              <a:gd name="adj1" fmla="val -81189"/>
              <a:gd name="adj2" fmla="val 3916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AF_INET6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007225" y="2930525"/>
            <a:ext cx="1857375" cy="447675"/>
          </a:xfrm>
          <a:prstGeom prst="wedgeRoundRectCallout">
            <a:avLst>
              <a:gd name="adj1" fmla="val -78155"/>
              <a:gd name="adj2" fmla="val -3309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Port number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7156450" y="5392738"/>
            <a:ext cx="1857375" cy="868362"/>
          </a:xfrm>
          <a:prstGeom prst="wedgeRoundRectCallout">
            <a:avLst>
              <a:gd name="adj1" fmla="val -65593"/>
              <a:gd name="adj2" fmla="val 3095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128 bit </a:t>
            </a:r>
          </a:p>
          <a:p>
            <a:pPr algn="ctr">
              <a:defRPr/>
            </a:pPr>
            <a:r>
              <a:rPr lang="en-US" dirty="0"/>
              <a:t>IPv6 address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7604125" y="4191000"/>
            <a:ext cx="1501775" cy="866775"/>
          </a:xfrm>
          <a:prstGeom prst="wedgeRoundRectCallout">
            <a:avLst>
              <a:gd name="adj1" fmla="val -68648"/>
              <a:gd name="adj2" fmla="val -131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Scope of address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7454900" y="3621088"/>
            <a:ext cx="1535113" cy="455612"/>
          </a:xfrm>
          <a:prstGeom prst="wedgeRoundRectCallout">
            <a:avLst>
              <a:gd name="adj1" fmla="val -70511"/>
              <a:gd name="adj2" fmla="val -3786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dirty="0"/>
              <a:t>Flow label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Socket Programming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56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AC23A8-2978-464F-B7D0-53E58D0A31D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A18111-7768-4C1B-8F55-92B263DC4638}" type="slidenum">
              <a:rPr lang="en-US"/>
              <a:pPr/>
              <a:t>23</a:t>
            </a:fld>
            <a:endParaRPr lang="en-US"/>
          </a:p>
        </p:txBody>
      </p:sp>
      <p:sp>
        <p:nvSpPr>
          <p:cNvPr id="19459" name="Rectangle 22"/>
          <p:cNvSpPr>
            <a:spLocks noChangeArrowheads="1"/>
          </p:cNvSpPr>
          <p:nvPr/>
        </p:nvSpPr>
        <p:spPr bwMode="auto">
          <a:xfrm>
            <a:off x="5257800" y="5257800"/>
            <a:ext cx="3657600" cy="1371600"/>
          </a:xfrm>
          <a:prstGeom prst="rect">
            <a:avLst/>
          </a:prstGeom>
          <a:solidFill>
            <a:schemeClr val="accent2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0" name="Rectangle 20"/>
          <p:cNvSpPr>
            <a:spLocks noChangeArrowheads="1"/>
          </p:cNvSpPr>
          <p:nvPr/>
        </p:nvSpPr>
        <p:spPr bwMode="auto">
          <a:xfrm>
            <a:off x="228600" y="5334000"/>
            <a:ext cx="3886200" cy="1371600"/>
          </a:xfrm>
          <a:prstGeom prst="rect">
            <a:avLst/>
          </a:prstGeom>
          <a:solidFill>
            <a:schemeClr val="accent2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Address and port byte-ordering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5867400" cy="4648200"/>
          </a:xfrm>
        </p:spPr>
        <p:txBody>
          <a:bodyPr/>
          <a:lstStyle/>
          <a:p>
            <a:r>
              <a:rPr lang="en-US" sz="2400" smtClean="0"/>
              <a:t>Address and port are stored as integers</a:t>
            </a:r>
          </a:p>
          <a:p>
            <a:pPr lvl="1"/>
            <a:r>
              <a:rPr lang="en-US" sz="2000" smtClean="0"/>
              <a:t>u_short sin_port; (16 bit)</a:t>
            </a:r>
          </a:p>
          <a:p>
            <a:pPr lvl="1"/>
            <a:r>
              <a:rPr lang="en-US" sz="2000" smtClean="0"/>
              <a:t>in_addr sin_addr; (32 bit)</a:t>
            </a:r>
          </a:p>
          <a:p>
            <a:pPr lvl="1"/>
            <a:endParaRPr lang="en-US" sz="2000" smtClean="0"/>
          </a:p>
          <a:p>
            <a:pPr lvl="1"/>
            <a:endParaRPr lang="en-US" smtClean="0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638800" y="1752600"/>
            <a:ext cx="2514600" cy="11874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struct in_addr {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  u_long s_addr;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};</a:t>
            </a: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381000" y="28956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/>
              <a:t>Problem: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different machines / OS’s use different word orderings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/>
              <a:t>little-endian: lower bytes first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/>
              <a:t>big-endian: higher bytes first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these machines may communicate with one another over the network</a:t>
            </a:r>
            <a:endParaRPr lang="en-US"/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endParaRPr lang="en-US"/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endParaRPr lang="en-US"/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381000" y="5638800"/>
            <a:ext cx="19050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128.119.40.12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47800" y="6248400"/>
            <a:ext cx="2438400" cy="398463"/>
            <a:chOff x="1392" y="3936"/>
            <a:chExt cx="1536" cy="251"/>
          </a:xfrm>
        </p:grpSpPr>
        <p:sp>
          <p:nvSpPr>
            <p:cNvPr id="19477" name="Text Box 8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128</a:t>
              </a:r>
            </a:p>
          </p:txBody>
        </p:sp>
        <p:sp>
          <p:nvSpPr>
            <p:cNvPr id="19478" name="Text Box 9"/>
            <p:cNvSpPr txBox="1">
              <a:spLocks noChangeArrowheads="1"/>
            </p:cNvSpPr>
            <p:nvPr/>
          </p:nvSpPr>
          <p:spPr bwMode="auto">
            <a:xfrm>
              <a:off x="1776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119</a:t>
              </a:r>
            </a:p>
          </p:txBody>
        </p:sp>
        <p:sp>
          <p:nvSpPr>
            <p:cNvPr id="19479" name="Text Box 10"/>
            <p:cNvSpPr txBox="1">
              <a:spLocks noChangeArrowheads="1"/>
            </p:cNvSpPr>
            <p:nvPr/>
          </p:nvSpPr>
          <p:spPr bwMode="auto">
            <a:xfrm>
              <a:off x="2160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40</a:t>
              </a:r>
            </a:p>
          </p:txBody>
        </p:sp>
        <p:sp>
          <p:nvSpPr>
            <p:cNvPr id="19480" name="Text Box 11"/>
            <p:cNvSpPr txBox="1">
              <a:spLocks noChangeArrowheads="1"/>
            </p:cNvSpPr>
            <p:nvPr/>
          </p:nvSpPr>
          <p:spPr bwMode="auto">
            <a:xfrm>
              <a:off x="2544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</a:t>
              </a:r>
            </a:p>
          </p:txBody>
        </p:sp>
      </p:grp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010400" y="5486400"/>
            <a:ext cx="19050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12.40.119.128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86400" y="6172200"/>
            <a:ext cx="2438400" cy="398463"/>
            <a:chOff x="1392" y="3936"/>
            <a:chExt cx="1536" cy="251"/>
          </a:xfrm>
        </p:grpSpPr>
        <p:sp>
          <p:nvSpPr>
            <p:cNvPr id="19473" name="Text Box 15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128</a:t>
              </a:r>
            </a:p>
          </p:txBody>
        </p:sp>
        <p:sp>
          <p:nvSpPr>
            <p:cNvPr id="19474" name="Text Box 16"/>
            <p:cNvSpPr txBox="1">
              <a:spLocks noChangeArrowheads="1"/>
            </p:cNvSpPr>
            <p:nvPr/>
          </p:nvSpPr>
          <p:spPr bwMode="auto">
            <a:xfrm>
              <a:off x="1776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119</a:t>
              </a:r>
            </a:p>
          </p:txBody>
        </p:sp>
        <p:sp>
          <p:nvSpPr>
            <p:cNvPr id="19475" name="Text Box 17"/>
            <p:cNvSpPr txBox="1">
              <a:spLocks noChangeArrowheads="1"/>
            </p:cNvSpPr>
            <p:nvPr/>
          </p:nvSpPr>
          <p:spPr bwMode="auto">
            <a:xfrm>
              <a:off x="2160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40</a:t>
              </a:r>
            </a:p>
          </p:txBody>
        </p:sp>
        <p:sp>
          <p:nvSpPr>
            <p:cNvPr id="19476" name="Text Box 18"/>
            <p:cNvSpPr txBox="1">
              <a:spLocks noChangeArrowheads="1"/>
            </p:cNvSpPr>
            <p:nvPr/>
          </p:nvSpPr>
          <p:spPr bwMode="auto">
            <a:xfrm>
              <a:off x="2544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</a:t>
              </a:r>
            </a:p>
          </p:txBody>
        </p:sp>
      </p:grpSp>
      <p:sp>
        <p:nvSpPr>
          <p:cNvPr id="19469" name="Text Box 21"/>
          <p:cNvSpPr txBox="1">
            <a:spLocks noChangeArrowheads="1"/>
          </p:cNvSpPr>
          <p:nvPr/>
        </p:nvSpPr>
        <p:spPr bwMode="auto">
          <a:xfrm>
            <a:off x="2354263" y="4953000"/>
            <a:ext cx="1698625" cy="838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r>
              <a:rPr lang="en-US"/>
              <a:t>Big-Endian</a:t>
            </a:r>
          </a:p>
          <a:p>
            <a:r>
              <a:rPr lang="en-US"/>
              <a:t>machine</a:t>
            </a:r>
          </a:p>
        </p:txBody>
      </p:sp>
      <p:sp>
        <p:nvSpPr>
          <p:cNvPr id="19470" name="Text Box 23"/>
          <p:cNvSpPr txBox="1">
            <a:spLocks noChangeArrowheads="1"/>
          </p:cNvSpPr>
          <p:nvPr/>
        </p:nvSpPr>
        <p:spPr bwMode="auto">
          <a:xfrm>
            <a:off x="4778375" y="5181600"/>
            <a:ext cx="2049463" cy="838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r>
              <a:rPr lang="en-US"/>
              <a:t>Little-Endian</a:t>
            </a:r>
          </a:p>
          <a:p>
            <a:r>
              <a:rPr lang="en-US"/>
              <a:t>machine</a:t>
            </a: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3962400" y="6400800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 rot="-1800000">
            <a:off x="5257800" y="5638800"/>
            <a:ext cx="2590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</a:rPr>
              <a:t>WRONG!!!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 autoUpdateAnimBg="0"/>
      <p:bldP spid="29715" grpId="0" animBg="1"/>
      <p:bldP spid="2972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61EE4B-D90B-4A62-9DB5-7D5967B0803D}" type="slidenum">
              <a:rPr lang="en-US"/>
              <a:pPr/>
              <a:t>24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r>
              <a:rPr lang="en-US" dirty="0" smtClean="0"/>
              <a:t>Solution: Network Byte-Ordering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Defs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Host Byte-Ordering: the byte ordering used by a host (big or little)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Network Byte-Ordering: the byte ordering used by the network – always big-endian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Any words sent through the network should be converted to Network Byte-Order prior to transmission (and back to Host Byte-Order once received)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Byte Order Functions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6455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‘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h</a:t>
            </a:r>
            <a:r>
              <a:rPr lang="en-US" smtClean="0"/>
              <a:t>’ : host byte order          ‘</a:t>
            </a:r>
            <a:r>
              <a:rPr lang="en-US" b="1" smtClean="0">
                <a:solidFill>
                  <a:schemeClr val="accent1"/>
                </a:solidFill>
                <a:latin typeface="Courier New" pitchFamily="49" charset="0"/>
              </a:rPr>
              <a:t>n</a:t>
            </a:r>
            <a:r>
              <a:rPr lang="en-US" smtClean="0"/>
              <a:t>’ : network byte order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‘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mtClean="0"/>
              <a:t>’ : short (16bit)               ‘</a:t>
            </a:r>
            <a:r>
              <a:rPr lang="en-US" b="1" smtClean="0">
                <a:solidFill>
                  <a:srgbClr val="EF9100"/>
                </a:solidFill>
                <a:latin typeface="Courier New" pitchFamily="49" charset="0"/>
              </a:rPr>
              <a:t>l</a:t>
            </a:r>
            <a:r>
              <a:rPr lang="en-US" smtClean="0"/>
              <a:t>’ : long (32bit)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uint16_t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h</a:t>
            </a:r>
            <a:r>
              <a:rPr lang="en-US" b="1" smtClean="0">
                <a:latin typeface="Courier New" pitchFamily="49" charset="0"/>
              </a:rPr>
              <a:t>to</a:t>
            </a:r>
            <a:r>
              <a:rPr lang="en-US" b="1" smtClean="0">
                <a:solidFill>
                  <a:schemeClr val="accent1"/>
                </a:solidFill>
                <a:latin typeface="Courier New" pitchFamily="49" charset="0"/>
              </a:rPr>
              <a:t>n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b="1" smtClean="0">
                <a:latin typeface="Courier New" pitchFamily="49" charset="0"/>
              </a:rPr>
              <a:t>(uint16_t);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uint16_t </a:t>
            </a:r>
            <a:r>
              <a:rPr lang="en-US" b="1" smtClean="0">
                <a:solidFill>
                  <a:schemeClr val="accent1"/>
                </a:solidFill>
                <a:latin typeface="Courier New" pitchFamily="49" charset="0"/>
              </a:rPr>
              <a:t>n</a:t>
            </a:r>
            <a:r>
              <a:rPr lang="en-US" b="1" smtClean="0">
                <a:latin typeface="Courier New" pitchFamily="49" charset="0"/>
              </a:rPr>
              <a:t>to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h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b="1" smtClean="0">
                <a:latin typeface="Courier New" pitchFamily="49" charset="0"/>
              </a:rPr>
              <a:t>(uint_16_t);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uint32_t 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h</a:t>
            </a:r>
            <a:r>
              <a:rPr lang="en-US" b="1" smtClean="0">
                <a:latin typeface="Courier New" pitchFamily="49" charset="0"/>
              </a:rPr>
              <a:t>to</a:t>
            </a:r>
            <a:r>
              <a:rPr lang="en-US" b="1" smtClean="0">
                <a:solidFill>
                  <a:schemeClr val="accent1"/>
                </a:solidFill>
                <a:latin typeface="Courier New" pitchFamily="49" charset="0"/>
              </a:rPr>
              <a:t>n</a:t>
            </a:r>
            <a:r>
              <a:rPr lang="en-US" b="1" smtClean="0">
                <a:solidFill>
                  <a:srgbClr val="EF9100"/>
                </a:solidFill>
                <a:latin typeface="Courier New" pitchFamily="49" charset="0"/>
              </a:rPr>
              <a:t>l</a:t>
            </a:r>
            <a:r>
              <a:rPr lang="en-US" b="1" smtClean="0">
                <a:latin typeface="Courier New" pitchFamily="49" charset="0"/>
              </a:rPr>
              <a:t>(uint32_t);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uint32_t </a:t>
            </a:r>
            <a:r>
              <a:rPr lang="en-US" b="1" smtClean="0">
                <a:solidFill>
                  <a:schemeClr val="accent1"/>
                </a:solidFill>
                <a:latin typeface="Courier New" pitchFamily="49" charset="0"/>
              </a:rPr>
              <a:t>n</a:t>
            </a:r>
            <a:r>
              <a:rPr lang="en-US" b="1" smtClean="0">
                <a:latin typeface="Courier New" pitchFamily="49" charset="0"/>
              </a:rPr>
              <a:t>to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h</a:t>
            </a:r>
            <a:r>
              <a:rPr lang="en-US" b="1" smtClean="0">
                <a:solidFill>
                  <a:srgbClr val="EF9100"/>
                </a:solidFill>
                <a:latin typeface="Courier New" pitchFamily="49" charset="0"/>
              </a:rPr>
              <a:t>l</a:t>
            </a:r>
            <a:r>
              <a:rPr lang="en-US" b="1" smtClean="0">
                <a:latin typeface="Courier New" pitchFamily="49" charset="0"/>
              </a:rPr>
              <a:t>(uint32_t);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Socket Programming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63F657-23BE-4433-A2FF-0F27ABE460B6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EB993-09D4-476A-A9BE-4FAC38EE3D36}" type="slidenum">
              <a:rPr lang="en-US"/>
              <a:pPr/>
              <a:t>26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UNIX’s byte-ordering </a:t>
            </a:r>
            <a:r>
              <a:rPr lang="en-US" dirty="0" err="1" smtClean="0"/>
              <a:t>funcs</a:t>
            </a:r>
            <a:endParaRPr lang="en-US" dirty="0" smtClean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200" y="28956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dirty="0"/>
              <a:t>Same code would </a:t>
            </a:r>
            <a:r>
              <a:rPr lang="en-US" dirty="0" smtClean="0"/>
              <a:t>have</a:t>
            </a:r>
            <a:endParaRPr 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257800" y="4191000"/>
            <a:ext cx="3657600" cy="1371600"/>
          </a:xfrm>
          <a:prstGeom prst="rect">
            <a:avLst/>
          </a:prstGeom>
          <a:solidFill>
            <a:schemeClr val="accent2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28600" y="4267200"/>
            <a:ext cx="3886200" cy="1371600"/>
          </a:xfrm>
          <a:prstGeom prst="rect">
            <a:avLst/>
          </a:prstGeom>
          <a:solidFill>
            <a:schemeClr val="accent2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04800" y="4419600"/>
            <a:ext cx="19050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128.119.40.12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47800" y="5181600"/>
            <a:ext cx="2438400" cy="398463"/>
            <a:chOff x="1392" y="3936"/>
            <a:chExt cx="1536" cy="251"/>
          </a:xfrm>
        </p:grpSpPr>
        <p:sp>
          <p:nvSpPr>
            <p:cNvPr id="21540" name="Text Box 11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128</a:t>
              </a:r>
            </a:p>
          </p:txBody>
        </p:sp>
        <p:sp>
          <p:nvSpPr>
            <p:cNvPr id="21541" name="Text Box 12"/>
            <p:cNvSpPr txBox="1">
              <a:spLocks noChangeArrowheads="1"/>
            </p:cNvSpPr>
            <p:nvPr/>
          </p:nvSpPr>
          <p:spPr bwMode="auto">
            <a:xfrm>
              <a:off x="1776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119</a:t>
              </a:r>
            </a:p>
          </p:txBody>
        </p:sp>
        <p:sp>
          <p:nvSpPr>
            <p:cNvPr id="21542" name="Text Box 13"/>
            <p:cNvSpPr txBox="1">
              <a:spLocks noChangeArrowheads="1"/>
            </p:cNvSpPr>
            <p:nvPr/>
          </p:nvSpPr>
          <p:spPr bwMode="auto">
            <a:xfrm>
              <a:off x="2160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40</a:t>
              </a:r>
            </a:p>
          </p:txBody>
        </p:sp>
        <p:sp>
          <p:nvSpPr>
            <p:cNvPr id="21543" name="Text Box 14"/>
            <p:cNvSpPr txBox="1">
              <a:spLocks noChangeArrowheads="1"/>
            </p:cNvSpPr>
            <p:nvPr/>
          </p:nvSpPr>
          <p:spPr bwMode="auto">
            <a:xfrm>
              <a:off x="2544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</a:t>
              </a:r>
            </a:p>
          </p:txBody>
        </p:sp>
      </p:grp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7010400" y="4267200"/>
            <a:ext cx="19050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128.119.40.12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486400" y="5105400"/>
            <a:ext cx="2438400" cy="398463"/>
            <a:chOff x="1392" y="3936"/>
            <a:chExt cx="1536" cy="251"/>
          </a:xfrm>
        </p:grpSpPr>
        <p:sp>
          <p:nvSpPr>
            <p:cNvPr id="21536" name="Text Box 17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128</a:t>
              </a:r>
            </a:p>
          </p:txBody>
        </p:sp>
        <p:sp>
          <p:nvSpPr>
            <p:cNvPr id="21537" name="Text Box 18"/>
            <p:cNvSpPr txBox="1">
              <a:spLocks noChangeArrowheads="1"/>
            </p:cNvSpPr>
            <p:nvPr/>
          </p:nvSpPr>
          <p:spPr bwMode="auto">
            <a:xfrm>
              <a:off x="1776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119</a:t>
              </a:r>
            </a:p>
          </p:txBody>
        </p:sp>
        <p:sp>
          <p:nvSpPr>
            <p:cNvPr id="21538" name="Text Box 19"/>
            <p:cNvSpPr txBox="1">
              <a:spLocks noChangeArrowheads="1"/>
            </p:cNvSpPr>
            <p:nvPr/>
          </p:nvSpPr>
          <p:spPr bwMode="auto">
            <a:xfrm>
              <a:off x="2160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40</a:t>
              </a:r>
            </a:p>
          </p:txBody>
        </p:sp>
        <p:sp>
          <p:nvSpPr>
            <p:cNvPr id="21539" name="Text Box 20"/>
            <p:cNvSpPr txBox="1">
              <a:spLocks noChangeArrowheads="1"/>
            </p:cNvSpPr>
            <p:nvPr/>
          </p:nvSpPr>
          <p:spPr bwMode="auto">
            <a:xfrm>
              <a:off x="2544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</a:t>
              </a:r>
            </a:p>
          </p:txBody>
        </p:sp>
      </p:grpSp>
      <p:sp>
        <p:nvSpPr>
          <p:cNvPr id="21517" name="Text Box 21"/>
          <p:cNvSpPr txBox="1">
            <a:spLocks noChangeArrowheads="1"/>
          </p:cNvSpPr>
          <p:nvPr/>
        </p:nvSpPr>
        <p:spPr bwMode="auto">
          <a:xfrm>
            <a:off x="2354263" y="3886200"/>
            <a:ext cx="1698625" cy="838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r>
              <a:rPr lang="en-US" dirty="0"/>
              <a:t>Big-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dirty="0"/>
              <a:t>machine</a:t>
            </a:r>
          </a:p>
        </p:txBody>
      </p:sp>
      <p:sp>
        <p:nvSpPr>
          <p:cNvPr id="21518" name="Text Box 22"/>
          <p:cNvSpPr txBox="1">
            <a:spLocks noChangeArrowheads="1"/>
          </p:cNvSpPr>
          <p:nvPr/>
        </p:nvSpPr>
        <p:spPr bwMode="auto">
          <a:xfrm>
            <a:off x="4778375" y="4114800"/>
            <a:ext cx="2049463" cy="838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r>
              <a:rPr lang="en-US"/>
              <a:t>Little-Endian</a:t>
            </a:r>
          </a:p>
          <a:p>
            <a:r>
              <a:rPr lang="en-US"/>
              <a:t>machine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62400" y="5334000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 anchorCtr="1">
            <a:spAutoFit/>
          </a:bodyPr>
          <a:lstStyle/>
          <a:p>
            <a:endParaRPr lang="en-US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04800" y="4572000"/>
            <a:ext cx="990600" cy="914400"/>
            <a:chOff x="192" y="3552"/>
            <a:chExt cx="624" cy="576"/>
          </a:xfrm>
        </p:grpSpPr>
        <p:sp>
          <p:nvSpPr>
            <p:cNvPr id="21534" name="Freeform 25"/>
            <p:cNvSpPr>
              <a:spLocks/>
            </p:cNvSpPr>
            <p:nvPr/>
          </p:nvSpPr>
          <p:spPr bwMode="auto">
            <a:xfrm>
              <a:off x="336" y="3696"/>
              <a:ext cx="480" cy="400"/>
            </a:xfrm>
            <a:custGeom>
              <a:avLst/>
              <a:gdLst>
                <a:gd name="T0" fmla="*/ 192 w 480"/>
                <a:gd name="T1" fmla="*/ 0 h 400"/>
                <a:gd name="T2" fmla="*/ 48 w 480"/>
                <a:gd name="T3" fmla="*/ 336 h 400"/>
                <a:gd name="T4" fmla="*/ 480 w 480"/>
                <a:gd name="T5" fmla="*/ 384 h 400"/>
                <a:gd name="T6" fmla="*/ 0 60000 65536"/>
                <a:gd name="T7" fmla="*/ 0 60000 65536"/>
                <a:gd name="T8" fmla="*/ 0 60000 65536"/>
                <a:gd name="T9" fmla="*/ 0 w 480"/>
                <a:gd name="T10" fmla="*/ 0 h 400"/>
                <a:gd name="T11" fmla="*/ 480 w 480"/>
                <a:gd name="T12" fmla="*/ 400 h 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400">
                  <a:moveTo>
                    <a:pt x="192" y="0"/>
                  </a:moveTo>
                  <a:cubicBezTo>
                    <a:pt x="168" y="56"/>
                    <a:pt x="0" y="272"/>
                    <a:pt x="48" y="336"/>
                  </a:cubicBezTo>
                  <a:cubicBezTo>
                    <a:pt x="96" y="400"/>
                    <a:pt x="300" y="388"/>
                    <a:pt x="480" y="384"/>
                  </a:cubicBezTo>
                </a:path>
              </a:pathLst>
            </a:custGeom>
            <a:noFill/>
            <a:ln w="79375">
              <a:solidFill>
                <a:srgbClr val="FF3300"/>
              </a:solidFill>
              <a:round/>
              <a:headEnd/>
              <a:tailEnd type="arrow" w="med" len="med"/>
            </a:ln>
          </p:spPr>
          <p:txBody>
            <a:bodyPr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21535" name="Text Box 27"/>
            <p:cNvSpPr txBox="1">
              <a:spLocks noChangeArrowheads="1"/>
            </p:cNvSpPr>
            <p:nvPr/>
          </p:nvSpPr>
          <p:spPr bwMode="auto">
            <a:xfrm rot="-3552529">
              <a:off x="29" y="3715"/>
              <a:ext cx="576" cy="25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solidFill>
                    <a:srgbClr val="00B0F0"/>
                  </a:solidFill>
                  <a:latin typeface="Arial" pitchFamily="34" charset="0"/>
                </a:rPr>
                <a:t>htonl</a:t>
              </a:r>
              <a:endParaRPr lang="en-US" sz="2000" dirty="0">
                <a:solidFill>
                  <a:srgbClr val="00B0F0"/>
                </a:solidFill>
                <a:latin typeface="Arial" pitchFamily="34" charset="0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999413" y="4648200"/>
            <a:ext cx="855662" cy="990600"/>
            <a:chOff x="5039" y="3600"/>
            <a:chExt cx="539" cy="624"/>
          </a:xfrm>
        </p:grpSpPr>
        <p:sp>
          <p:nvSpPr>
            <p:cNvPr id="21532" name="Freeform 26"/>
            <p:cNvSpPr>
              <a:spLocks/>
            </p:cNvSpPr>
            <p:nvPr/>
          </p:nvSpPr>
          <p:spPr bwMode="auto">
            <a:xfrm>
              <a:off x="5039" y="3600"/>
              <a:ext cx="321" cy="503"/>
            </a:xfrm>
            <a:custGeom>
              <a:avLst/>
              <a:gdLst>
                <a:gd name="T0" fmla="*/ 0 w 321"/>
                <a:gd name="T1" fmla="*/ 431 h 503"/>
                <a:gd name="T2" fmla="*/ 288 w 321"/>
                <a:gd name="T3" fmla="*/ 431 h 503"/>
                <a:gd name="T4" fmla="*/ 201 w 321"/>
                <a:gd name="T5" fmla="*/ 0 h 503"/>
                <a:gd name="T6" fmla="*/ 0 60000 65536"/>
                <a:gd name="T7" fmla="*/ 0 60000 65536"/>
                <a:gd name="T8" fmla="*/ 0 60000 65536"/>
                <a:gd name="T9" fmla="*/ 0 w 321"/>
                <a:gd name="T10" fmla="*/ 0 h 503"/>
                <a:gd name="T11" fmla="*/ 321 w 321"/>
                <a:gd name="T12" fmla="*/ 503 h 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1" h="503">
                  <a:moveTo>
                    <a:pt x="0" y="431"/>
                  </a:moveTo>
                  <a:cubicBezTo>
                    <a:pt x="116" y="467"/>
                    <a:pt x="255" y="503"/>
                    <a:pt x="288" y="431"/>
                  </a:cubicBezTo>
                  <a:cubicBezTo>
                    <a:pt x="321" y="359"/>
                    <a:pt x="219" y="90"/>
                    <a:pt x="201" y="0"/>
                  </a:cubicBezTo>
                </a:path>
              </a:pathLst>
            </a:custGeom>
            <a:noFill/>
            <a:ln w="79375">
              <a:solidFill>
                <a:srgbClr val="FF3300"/>
              </a:solidFill>
              <a:round/>
              <a:headEnd/>
              <a:tailEnd type="arrow" w="med" len="med"/>
            </a:ln>
          </p:spPr>
          <p:txBody>
            <a:bodyPr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21533" name="Text Box 28"/>
            <p:cNvSpPr txBox="1">
              <a:spLocks noChangeArrowheads="1"/>
            </p:cNvSpPr>
            <p:nvPr/>
          </p:nvSpPr>
          <p:spPr bwMode="auto">
            <a:xfrm rot="5400000">
              <a:off x="5165" y="3811"/>
              <a:ext cx="576" cy="25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solidFill>
                    <a:srgbClr val="00B0F0"/>
                  </a:solidFill>
                  <a:latin typeface="Arial" pitchFamily="34" charset="0"/>
                </a:rPr>
                <a:t>ntohl</a:t>
              </a:r>
              <a:endParaRPr lang="en-US" sz="2000" dirty="0">
                <a:solidFill>
                  <a:srgbClr val="00B0F0"/>
                </a:solidFill>
                <a:latin typeface="Arial" pitchFamily="34" charset="0"/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04800" y="4343400"/>
            <a:ext cx="2438400" cy="398463"/>
            <a:chOff x="1392" y="3936"/>
            <a:chExt cx="1536" cy="251"/>
          </a:xfrm>
        </p:grpSpPr>
        <p:sp>
          <p:nvSpPr>
            <p:cNvPr id="21528" name="Text Box 30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128</a:t>
              </a:r>
            </a:p>
          </p:txBody>
        </p:sp>
        <p:sp>
          <p:nvSpPr>
            <p:cNvPr id="21529" name="Text Box 31"/>
            <p:cNvSpPr txBox="1">
              <a:spLocks noChangeArrowheads="1"/>
            </p:cNvSpPr>
            <p:nvPr/>
          </p:nvSpPr>
          <p:spPr bwMode="auto">
            <a:xfrm>
              <a:off x="1776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119</a:t>
              </a:r>
            </a:p>
          </p:txBody>
        </p:sp>
        <p:sp>
          <p:nvSpPr>
            <p:cNvPr id="21530" name="Text Box 32"/>
            <p:cNvSpPr txBox="1">
              <a:spLocks noChangeArrowheads="1"/>
            </p:cNvSpPr>
            <p:nvPr/>
          </p:nvSpPr>
          <p:spPr bwMode="auto">
            <a:xfrm>
              <a:off x="2160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40</a:t>
              </a:r>
            </a:p>
          </p:txBody>
        </p:sp>
        <p:sp>
          <p:nvSpPr>
            <p:cNvPr id="21531" name="Text Box 33"/>
            <p:cNvSpPr txBox="1">
              <a:spLocks noChangeArrowheads="1"/>
            </p:cNvSpPr>
            <p:nvPr/>
          </p:nvSpPr>
          <p:spPr bwMode="auto">
            <a:xfrm>
              <a:off x="2544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</a:t>
              </a: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477000" y="4267200"/>
            <a:ext cx="2438400" cy="398463"/>
            <a:chOff x="2832" y="2592"/>
            <a:chExt cx="1536" cy="251"/>
          </a:xfrm>
        </p:grpSpPr>
        <p:sp>
          <p:nvSpPr>
            <p:cNvPr id="21524" name="Text Box 35"/>
            <p:cNvSpPr txBox="1">
              <a:spLocks noChangeArrowheads="1"/>
            </p:cNvSpPr>
            <p:nvPr/>
          </p:nvSpPr>
          <p:spPr bwMode="auto">
            <a:xfrm>
              <a:off x="3984" y="2592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128</a:t>
              </a:r>
            </a:p>
          </p:txBody>
        </p:sp>
        <p:sp>
          <p:nvSpPr>
            <p:cNvPr id="21525" name="Text Box 36"/>
            <p:cNvSpPr txBox="1">
              <a:spLocks noChangeArrowheads="1"/>
            </p:cNvSpPr>
            <p:nvPr/>
          </p:nvSpPr>
          <p:spPr bwMode="auto">
            <a:xfrm>
              <a:off x="3600" y="2592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119</a:t>
              </a:r>
            </a:p>
          </p:txBody>
        </p:sp>
        <p:sp>
          <p:nvSpPr>
            <p:cNvPr id="21526" name="Text Box 37"/>
            <p:cNvSpPr txBox="1">
              <a:spLocks noChangeArrowheads="1"/>
            </p:cNvSpPr>
            <p:nvPr/>
          </p:nvSpPr>
          <p:spPr bwMode="auto">
            <a:xfrm>
              <a:off x="3216" y="2592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40</a:t>
              </a:r>
            </a:p>
          </p:txBody>
        </p:sp>
        <p:sp>
          <p:nvSpPr>
            <p:cNvPr id="21527" name="Text Box 38"/>
            <p:cNvSpPr txBox="1">
              <a:spLocks noChangeArrowheads="1"/>
            </p:cNvSpPr>
            <p:nvPr/>
          </p:nvSpPr>
          <p:spPr bwMode="auto">
            <a:xfrm>
              <a:off x="2832" y="2592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9" grpId="0" autoUpdateAnimBg="0"/>
      <p:bldP spid="3176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 system calls for connection oriented and connection less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socket()</a:t>
            </a:r>
          </a:p>
          <a:p>
            <a:r>
              <a:rPr lang="en-US" dirty="0" smtClean="0"/>
              <a:t>bind()</a:t>
            </a:r>
          </a:p>
          <a:p>
            <a:r>
              <a:rPr lang="en-US" dirty="0" smtClean="0"/>
              <a:t>listen()</a:t>
            </a:r>
          </a:p>
          <a:p>
            <a:r>
              <a:rPr lang="en-US" dirty="0" smtClean="0"/>
              <a:t>accept()</a:t>
            </a:r>
          </a:p>
          <a:p>
            <a:r>
              <a:rPr lang="en-US" dirty="0" smtClean="0"/>
              <a:t>connect()</a:t>
            </a:r>
          </a:p>
          <a:p>
            <a:r>
              <a:rPr lang="en-US" dirty="0" smtClean="0"/>
              <a:t>send(),</a:t>
            </a:r>
            <a:r>
              <a:rPr lang="en-US" dirty="0" err="1" smtClean="0"/>
              <a:t>sendto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recv</a:t>
            </a:r>
            <a:r>
              <a:rPr lang="en-US" dirty="0" smtClean="0"/>
              <a:t>(),</a:t>
            </a:r>
            <a:r>
              <a:rPr lang="en-US" dirty="0" err="1" smtClean="0"/>
              <a:t>recvfrom</a:t>
            </a:r>
            <a:r>
              <a:rPr lang="en-US" dirty="0" smtClean="0"/>
              <a:t>()</a:t>
            </a:r>
          </a:p>
          <a:p>
            <a:r>
              <a:rPr lang="en-US" dirty="0" smtClean="0"/>
              <a:t>Close()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socket(): creating a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8991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socket - create an endpoint for communication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i="1" dirty="0" smtClean="0"/>
              <a:t>socket()</a:t>
            </a:r>
            <a:r>
              <a:rPr lang="en-US" dirty="0" smtClean="0"/>
              <a:t> function creates an unbound socket in a communications domain, and returns a file descriptor that can be used in later function calls that operate on sockets. </a:t>
            </a:r>
            <a:endParaRPr lang="en-US" dirty="0" smtClean="0"/>
          </a:p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#include &lt;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sys/</a:t>
            </a:r>
            <a:r>
              <a:rPr lang="en-US" dirty="0" err="1" smtClean="0">
                <a:solidFill>
                  <a:srgbClr val="FF0000"/>
                </a:solidFill>
                <a:hlinkClick r:id="rId2"/>
              </a:rPr>
              <a:t>socket.h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socket(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domain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type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protocol</a:t>
            </a:r>
            <a:r>
              <a:rPr lang="en-US" dirty="0" smtClean="0">
                <a:solidFill>
                  <a:srgbClr val="FF0000"/>
                </a:solidFill>
              </a:rPr>
              <a:t>);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domain</a:t>
            </a:r>
            <a:r>
              <a:rPr lang="en-US" dirty="0" smtClean="0"/>
              <a:t> argument specifies the address family used in the communications domain. The address families supported by the system are implementation-dependent. </a:t>
            </a:r>
          </a:p>
          <a:p>
            <a:r>
              <a:rPr lang="en-US" dirty="0" smtClean="0"/>
              <a:t>The </a:t>
            </a:r>
            <a:r>
              <a:rPr lang="en-US" i="1" dirty="0" smtClean="0">
                <a:hlinkClick r:id="rId2"/>
              </a:rPr>
              <a:t>&lt;sys/</a:t>
            </a:r>
            <a:r>
              <a:rPr lang="en-US" i="1" dirty="0" err="1" smtClean="0">
                <a:hlinkClick r:id="rId2"/>
              </a:rPr>
              <a:t>socket.h</a:t>
            </a:r>
            <a:r>
              <a:rPr lang="en-US" i="1" dirty="0" smtClean="0">
                <a:hlinkClick r:id="rId2"/>
              </a:rPr>
              <a:t>&gt;</a:t>
            </a:r>
            <a:r>
              <a:rPr lang="en-US" dirty="0" smtClean="0"/>
              <a:t> header defines at least the following values for the </a:t>
            </a:r>
            <a:r>
              <a:rPr lang="en-US" i="1" dirty="0" smtClean="0"/>
              <a:t>domain</a:t>
            </a:r>
            <a:r>
              <a:rPr lang="en-US" dirty="0" smtClean="0"/>
              <a:t> argument: </a:t>
            </a:r>
          </a:p>
          <a:p>
            <a:pPr>
              <a:buNone/>
            </a:pPr>
            <a:r>
              <a:rPr lang="en-US" dirty="0" smtClean="0"/>
              <a:t>         AF_UNIX             File </a:t>
            </a:r>
            <a:r>
              <a:rPr lang="en-US" dirty="0" smtClean="0"/>
              <a:t>system pathnames.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AF_INET             internet </a:t>
            </a:r>
            <a:r>
              <a:rPr lang="en-US" dirty="0" smtClean="0"/>
              <a:t>address.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629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type</a:t>
            </a:r>
            <a:r>
              <a:rPr lang="en-US" dirty="0" smtClean="0"/>
              <a:t> argument specifies the socket type, which determines the semantics of communication over the socket. The socket types supported by the system are implementation-dependent. </a:t>
            </a:r>
            <a:endParaRPr lang="en-US" dirty="0" smtClean="0"/>
          </a:p>
          <a:p>
            <a:r>
              <a:rPr lang="en-US" dirty="0" smtClean="0"/>
              <a:t>Possible </a:t>
            </a:r>
            <a:r>
              <a:rPr lang="en-US" dirty="0" smtClean="0"/>
              <a:t>socket types include: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SOCK_STREAM</a:t>
            </a:r>
            <a:r>
              <a:rPr lang="en-US" dirty="0" smtClean="0"/>
              <a:t>          :Establishes  a virtual circuit for communication. Messages are sent in a </a:t>
            </a:r>
            <a:r>
              <a:rPr lang="en-US" dirty="0" err="1" smtClean="0"/>
              <a:t>sequenced,reliable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SOCK_DGRAM </a:t>
            </a:r>
            <a:r>
              <a:rPr lang="en-US" dirty="0" smtClean="0"/>
              <a:t>       Provides </a:t>
            </a:r>
            <a:r>
              <a:rPr lang="en-US" dirty="0" err="1" smtClean="0"/>
              <a:t>datagrams</a:t>
            </a:r>
            <a:r>
              <a:rPr lang="en-US" dirty="0" smtClean="0"/>
              <a:t>, which are connectionless-mode, unreliable messages of fixed maximum length.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SOCK_SEQPACKET     </a:t>
            </a:r>
            <a:r>
              <a:rPr lang="en-US" dirty="0" smtClean="0"/>
              <a:t>Provides </a:t>
            </a:r>
            <a:r>
              <a:rPr lang="en-US" dirty="0" smtClean="0"/>
              <a:t>sequenced, reliable, bidirectional, connection-mode transmission path for records. A record can be sent using one or more output operations and received using one or more input operations, but a single operation never transfers part of more than one record. Record boundaries are visible to the receiver via the MSG_EOR flag.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socket acts as an end point in connection between client and a server present in a network.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Socket is an interface between application and network.</a:t>
            </a:r>
          </a:p>
          <a:p>
            <a:pPr marL="342900" lvl="1" indent="-342900">
              <a:buNone/>
            </a:pPr>
            <a:r>
              <a:rPr lang="en-US" dirty="0"/>
              <a:t> </a:t>
            </a:r>
            <a:r>
              <a:rPr lang="en-US" dirty="0" smtClean="0"/>
              <a:t>               -</a:t>
            </a:r>
            <a:r>
              <a:rPr lang="en-US" sz="2400" dirty="0" smtClean="0"/>
              <a:t>The application creates a socket</a:t>
            </a:r>
          </a:p>
          <a:p>
            <a:pPr marL="342900" lvl="1" indent="-34290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-The socket </a:t>
            </a:r>
            <a:r>
              <a:rPr lang="en-US" sz="2400" i="1" dirty="0" smtClean="0"/>
              <a:t>type </a:t>
            </a:r>
            <a:r>
              <a:rPr lang="en-US" sz="2400" dirty="0" smtClean="0"/>
              <a:t>dictates the style of  communication</a:t>
            </a:r>
          </a:p>
          <a:p>
            <a:r>
              <a:rPr lang="en-US" dirty="0" smtClean="0"/>
              <a:t>End point determined by two things:</a:t>
            </a:r>
          </a:p>
          <a:p>
            <a:pPr lvl="1"/>
            <a:r>
              <a:rPr lang="en-US" dirty="0" smtClean="0"/>
              <a:t>Host address: IP address is </a:t>
            </a:r>
            <a:r>
              <a:rPr lang="en-US" i="1" dirty="0" smtClean="0"/>
              <a:t>Network Layer</a:t>
            </a:r>
          </a:p>
          <a:p>
            <a:pPr lvl="1"/>
            <a:r>
              <a:rPr lang="en-US" dirty="0" smtClean="0"/>
              <a:t>Port number: is </a:t>
            </a:r>
            <a:r>
              <a:rPr lang="en-US" i="1" dirty="0" smtClean="0"/>
              <a:t>Transport Layer</a:t>
            </a:r>
          </a:p>
          <a:p>
            <a:r>
              <a:rPr lang="en-US" dirty="0" smtClean="0"/>
              <a:t>Two end-points determine a connection: socket pair</a:t>
            </a:r>
          </a:p>
          <a:p>
            <a:pPr lvl="1"/>
            <a:r>
              <a:rPr lang="en-US" dirty="0" smtClean="0"/>
              <a:t>ex: </a:t>
            </a:r>
            <a:r>
              <a:rPr lang="en-US" sz="2000" dirty="0" smtClean="0">
                <a:latin typeface="Courier New" pitchFamily="49" charset="0"/>
              </a:rPr>
              <a:t>206.62.226.35,p21</a:t>
            </a:r>
            <a:r>
              <a:rPr lang="en-US" sz="2000" dirty="0" smtClean="0"/>
              <a:t> + </a:t>
            </a:r>
            <a:r>
              <a:rPr lang="en-US" sz="2000" dirty="0" smtClean="0">
                <a:latin typeface="Courier New" pitchFamily="49" charset="0"/>
              </a:rPr>
              <a:t>198.69.10.2,p1500</a:t>
            </a:r>
          </a:p>
          <a:p>
            <a:pPr lvl="1"/>
            <a:r>
              <a:rPr lang="en-US" dirty="0" smtClean="0"/>
              <a:t>ex: </a:t>
            </a:r>
            <a:r>
              <a:rPr lang="en-US" sz="2000" dirty="0" smtClean="0">
                <a:latin typeface="Courier New" pitchFamily="49" charset="0"/>
              </a:rPr>
              <a:t>206.62.226.35,p21</a:t>
            </a:r>
            <a:r>
              <a:rPr lang="en-US" sz="2000" dirty="0" smtClean="0"/>
              <a:t> + </a:t>
            </a:r>
            <a:r>
              <a:rPr lang="en-US" sz="2000" dirty="0" smtClean="0">
                <a:latin typeface="Courier New" pitchFamily="49" charset="0"/>
              </a:rPr>
              <a:t>198.69.10.2,p1499</a:t>
            </a:r>
          </a:p>
          <a:p>
            <a:pPr lvl="1"/>
            <a:endParaRPr lang="en-US" dirty="0" smtClean="0"/>
          </a:p>
          <a:p>
            <a:pPr marL="342900" lvl="1" indent="-342900">
              <a:buNone/>
            </a:pPr>
            <a:endParaRPr lang="en-US" sz="2400" dirty="0" smtClean="0"/>
          </a:p>
          <a:p>
            <a:pPr marL="342900" lvl="1" indent="-342900">
              <a:buNone/>
            </a:pPr>
            <a:r>
              <a:rPr lang="en-US" sz="2400" dirty="0" smtClean="0"/>
              <a:t>        	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8305800" cy="640080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Protocol </a:t>
            </a:r>
            <a:r>
              <a:rPr lang="en-US" i="1" dirty="0" smtClean="0"/>
              <a:t>   :</a:t>
            </a:r>
            <a:r>
              <a:rPr lang="en-US" dirty="0" smtClean="0"/>
              <a:t>Specifies </a:t>
            </a:r>
            <a:r>
              <a:rPr lang="en-US" dirty="0" smtClean="0"/>
              <a:t>a particular protocol to be used with the socket. Specifying a </a:t>
            </a:r>
            <a:r>
              <a:rPr lang="en-US" i="1" dirty="0" smtClean="0"/>
              <a:t>protocol</a:t>
            </a:r>
            <a:r>
              <a:rPr lang="en-US" dirty="0" smtClean="0"/>
              <a:t> of 0 causes </a:t>
            </a:r>
            <a:r>
              <a:rPr lang="en-US" i="1" dirty="0" smtClean="0"/>
              <a:t>socket()</a:t>
            </a:r>
            <a:r>
              <a:rPr lang="en-US" dirty="0" smtClean="0"/>
              <a:t> to use an unspecified default protocol appropriate for the requested socket type.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i="1" dirty="0" smtClean="0"/>
              <a:t>protocol</a:t>
            </a:r>
            <a:r>
              <a:rPr lang="en-US" dirty="0" smtClean="0"/>
              <a:t> argument is non-zero, it must specify a protocol that is supported by the address family. The protocols supported by the system are implementation-dependent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RETURN VALUE</a:t>
            </a:r>
          </a:p>
          <a:p>
            <a:r>
              <a:rPr lang="en-US" dirty="0" smtClean="0"/>
              <a:t>Upon successful completion, </a:t>
            </a:r>
            <a:r>
              <a:rPr lang="en-US" i="1" dirty="0" smtClean="0"/>
              <a:t>socket()</a:t>
            </a:r>
            <a:r>
              <a:rPr lang="en-US" dirty="0" smtClean="0"/>
              <a:t> returns a nonnegative integer, the socket file descriptor. Otherwise a value of -1 is returned and </a:t>
            </a:r>
            <a:r>
              <a:rPr lang="en-US" i="1" dirty="0" err="1" smtClean="0"/>
              <a:t>errno</a:t>
            </a:r>
            <a:r>
              <a:rPr lang="en-US" dirty="0" smtClean="0"/>
              <a:t> is set to indicate the error.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bind()- </a:t>
            </a:r>
            <a:r>
              <a:rPr lang="en-US" dirty="0" smtClean="0"/>
              <a:t>binds </a:t>
            </a:r>
            <a:r>
              <a:rPr lang="en-US" dirty="0" smtClean="0"/>
              <a:t>a name to a socket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89154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bind()</a:t>
            </a:r>
            <a:r>
              <a:rPr lang="en-US" dirty="0" smtClean="0"/>
              <a:t> function assigns an </a:t>
            </a:r>
            <a:r>
              <a:rPr lang="en-US" i="1" dirty="0" smtClean="0"/>
              <a:t>address</a:t>
            </a:r>
            <a:r>
              <a:rPr lang="en-US" dirty="0" smtClean="0"/>
              <a:t> to an unnamed socket. Sockets created with </a:t>
            </a:r>
            <a:r>
              <a:rPr lang="en-US" i="1" dirty="0" smtClean="0">
                <a:hlinkClick r:id="rId2"/>
              </a:rPr>
              <a:t>socket()</a:t>
            </a:r>
            <a:r>
              <a:rPr lang="en-US" dirty="0" smtClean="0"/>
              <a:t> function are initially unnamed; they are identified only by their address family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b="1" dirty="0" smtClean="0"/>
              <a:t>#include&lt;sys/</a:t>
            </a:r>
            <a:r>
              <a:rPr lang="en-US" b="1" dirty="0" err="1" smtClean="0"/>
              <a:t>types.h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#include &lt;</a:t>
            </a:r>
            <a:r>
              <a:rPr lang="en-US" b="1" dirty="0" smtClean="0">
                <a:hlinkClick r:id="rId3"/>
              </a:rPr>
              <a:t>sys/</a:t>
            </a:r>
            <a:r>
              <a:rPr lang="en-US" b="1" dirty="0" err="1" smtClean="0">
                <a:hlinkClick r:id="rId3"/>
              </a:rPr>
              <a:t>socket.h</a:t>
            </a:r>
            <a:r>
              <a:rPr lang="en-US" b="1" dirty="0" smtClean="0"/>
              <a:t>&gt; </a:t>
            </a:r>
            <a:endParaRPr lang="en-US" b="1" dirty="0" smtClean="0"/>
          </a:p>
          <a:p>
            <a:pPr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smtClean="0"/>
              <a:t>bind(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i="1" dirty="0" err="1" smtClean="0"/>
              <a:t>socketid</a:t>
            </a:r>
            <a:r>
              <a:rPr lang="en-US" sz="2400" b="1" dirty="0" smtClean="0"/>
              <a:t>, </a:t>
            </a:r>
            <a:r>
              <a:rPr lang="en-US" sz="2400" b="1" dirty="0" smtClean="0"/>
              <a:t>const </a:t>
            </a:r>
            <a:r>
              <a:rPr lang="en-US" sz="2400" b="1" dirty="0" err="1" smtClean="0"/>
              <a:t>struct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sockaddr</a:t>
            </a:r>
            <a:r>
              <a:rPr lang="en-US" sz="2400" b="1" dirty="0" smtClean="0"/>
              <a:t> *</a:t>
            </a:r>
            <a:r>
              <a:rPr lang="en-US" sz="2400" b="1" i="1" dirty="0" smtClean="0"/>
              <a:t>address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socklen_t</a:t>
            </a:r>
            <a:r>
              <a:rPr lang="en-US" sz="2400" b="1" dirty="0" smtClean="0"/>
              <a:t> </a:t>
            </a:r>
            <a:r>
              <a:rPr lang="en-US" sz="2400" b="1" dirty="0" smtClean="0"/>
              <a:t> 		</a:t>
            </a:r>
            <a:r>
              <a:rPr lang="en-US" sz="2400" b="1" i="1" dirty="0" err="1" smtClean="0"/>
              <a:t>address_len</a:t>
            </a:r>
            <a:r>
              <a:rPr lang="en-US" sz="2400" b="1" dirty="0" smtClean="0"/>
              <a:t>);</a:t>
            </a:r>
          </a:p>
          <a:p>
            <a:r>
              <a:rPr lang="en-US" sz="2400" dirty="0" smtClean="0"/>
              <a:t>The function takes the following arguments: </a:t>
            </a:r>
          </a:p>
          <a:p>
            <a:r>
              <a:rPr lang="en-US" sz="2400" b="1" i="1" dirty="0" err="1" smtClean="0">
                <a:solidFill>
                  <a:srgbClr val="FF0000"/>
                </a:solidFill>
              </a:rPr>
              <a:t>socketid</a:t>
            </a:r>
            <a:r>
              <a:rPr lang="en-US" sz="2400" i="1" dirty="0" smtClean="0"/>
              <a:t> :</a:t>
            </a:r>
            <a:r>
              <a:rPr lang="en-US" sz="2400" dirty="0" smtClean="0"/>
              <a:t>Specifies </a:t>
            </a:r>
            <a:r>
              <a:rPr lang="en-US" sz="2400" dirty="0" smtClean="0"/>
              <a:t>the </a:t>
            </a:r>
            <a:r>
              <a:rPr lang="en-US" sz="2400" dirty="0" smtClean="0"/>
              <a:t>socket </a:t>
            </a:r>
            <a:r>
              <a:rPr lang="en-US" sz="2400" dirty="0" smtClean="0"/>
              <a:t>descriptor of the socket to be bound. </a:t>
            </a:r>
            <a:endParaRPr lang="en-US" sz="2400" dirty="0" smtClean="0"/>
          </a:p>
          <a:p>
            <a:r>
              <a:rPr lang="en-US" sz="2400" i="1" dirty="0" smtClean="0">
                <a:solidFill>
                  <a:srgbClr val="FF0000"/>
                </a:solidFill>
              </a:rPr>
              <a:t>address</a:t>
            </a:r>
            <a:r>
              <a:rPr lang="en-US" sz="2400" i="1" dirty="0" smtClean="0"/>
              <a:t>: </a:t>
            </a:r>
            <a:r>
              <a:rPr lang="en-US" sz="2400" dirty="0" smtClean="0"/>
              <a:t>Points </a:t>
            </a:r>
            <a:r>
              <a:rPr lang="en-US" sz="2400" dirty="0" smtClean="0"/>
              <a:t>to a </a:t>
            </a:r>
            <a:r>
              <a:rPr lang="en-US" sz="2400" b="1" dirty="0" err="1" smtClean="0"/>
              <a:t>sockaddr</a:t>
            </a:r>
            <a:r>
              <a:rPr lang="en-US" sz="2400" dirty="0" smtClean="0"/>
              <a:t> structure containing the address to be </a:t>
            </a:r>
            <a:r>
              <a:rPr lang="en-US" sz="2400" dirty="0" smtClean="0"/>
              <a:t>assigned </a:t>
            </a:r>
            <a:r>
              <a:rPr lang="en-US" sz="2400" dirty="0" smtClean="0"/>
              <a:t>to the socket. The length and format of the address depend on the address family of the socket. </a:t>
            </a:r>
            <a:endParaRPr lang="en-US" sz="2400" dirty="0" smtClean="0"/>
          </a:p>
          <a:p>
            <a:r>
              <a:rPr lang="en-US" sz="2400" i="1" dirty="0" err="1" smtClean="0">
                <a:solidFill>
                  <a:srgbClr val="FF0000"/>
                </a:solidFill>
              </a:rPr>
              <a:t>address_len</a:t>
            </a:r>
            <a:r>
              <a:rPr lang="en-US" sz="2400" i="1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/>
              <a:t>Specifies </a:t>
            </a:r>
            <a:r>
              <a:rPr lang="en-US" sz="2400" dirty="0" smtClean="0"/>
              <a:t>the length of the </a:t>
            </a:r>
            <a:r>
              <a:rPr lang="en-US" sz="2400" b="1" dirty="0" err="1" smtClean="0"/>
              <a:t>sockaddr</a:t>
            </a:r>
            <a:r>
              <a:rPr lang="en-US" sz="2400" dirty="0" smtClean="0"/>
              <a:t> structure pointed to by the </a:t>
            </a:r>
            <a:r>
              <a:rPr lang="en-US" sz="2400" i="1" dirty="0" smtClean="0"/>
              <a:t>address</a:t>
            </a:r>
            <a:r>
              <a:rPr lang="en-US" sz="2400" dirty="0" smtClean="0"/>
              <a:t> argument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Upon successful completion, </a:t>
            </a:r>
            <a:r>
              <a:rPr lang="en-US" sz="2400" b="1" i="1" dirty="0" smtClean="0"/>
              <a:t>bind()</a:t>
            </a:r>
            <a:r>
              <a:rPr lang="en-US" sz="2400" b="1" dirty="0" smtClean="0"/>
              <a:t> returns 0. Otherwise, -1 is returned and </a:t>
            </a:r>
            <a:r>
              <a:rPr lang="en-US" sz="2400" b="1" i="1" dirty="0" err="1" smtClean="0"/>
              <a:t>errno</a:t>
            </a:r>
            <a:r>
              <a:rPr lang="en-US" sz="2400" b="1" dirty="0" smtClean="0"/>
              <a:t> is set to indicate the error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</a:t>
            </a:r>
            <a:r>
              <a:rPr lang="en-US" dirty="0" smtClean="0"/>
              <a:t>isten()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87630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listen for socket connections and limit the queue of incoming connections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Syntax: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#include&lt;sys/</a:t>
            </a:r>
            <a:r>
              <a:rPr lang="en-US" b="1" dirty="0" err="1" smtClean="0">
                <a:solidFill>
                  <a:srgbClr val="0070C0"/>
                </a:solidFill>
              </a:rPr>
              <a:t>types.h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v-SE" b="1" dirty="0" smtClean="0">
                <a:solidFill>
                  <a:srgbClr val="0070C0"/>
                </a:solidFill>
              </a:rPr>
              <a:t>#include &lt;</a:t>
            </a:r>
            <a:r>
              <a:rPr lang="sv-SE" b="1" dirty="0" smtClean="0">
                <a:solidFill>
                  <a:srgbClr val="0070C0"/>
                </a:solidFill>
                <a:hlinkClick r:id="rId2"/>
              </a:rPr>
              <a:t>sys/socket.h</a:t>
            </a:r>
            <a:r>
              <a:rPr lang="sv-SE" b="1" dirty="0" smtClean="0">
                <a:solidFill>
                  <a:srgbClr val="0070C0"/>
                </a:solidFill>
              </a:rPr>
              <a:t>&gt; </a:t>
            </a:r>
            <a:endParaRPr lang="sv-SE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v-SE" b="1" dirty="0" smtClean="0">
                <a:solidFill>
                  <a:srgbClr val="0070C0"/>
                </a:solidFill>
              </a:rPr>
              <a:t>int </a:t>
            </a:r>
            <a:r>
              <a:rPr lang="sv-SE" b="1" dirty="0" smtClean="0">
                <a:solidFill>
                  <a:srgbClr val="0070C0"/>
                </a:solidFill>
              </a:rPr>
              <a:t>listen(int </a:t>
            </a:r>
            <a:r>
              <a:rPr lang="sv-SE" b="1" i="1" dirty="0" smtClean="0">
                <a:solidFill>
                  <a:srgbClr val="0070C0"/>
                </a:solidFill>
              </a:rPr>
              <a:t> </a:t>
            </a:r>
            <a:r>
              <a:rPr lang="sv-SE" b="1" i="1" dirty="0" smtClean="0">
                <a:solidFill>
                  <a:srgbClr val="0070C0"/>
                </a:solidFill>
              </a:rPr>
              <a:t>socketid</a:t>
            </a:r>
            <a:r>
              <a:rPr lang="sv-SE" b="1" dirty="0" smtClean="0">
                <a:solidFill>
                  <a:srgbClr val="0070C0"/>
                </a:solidFill>
              </a:rPr>
              <a:t>, </a:t>
            </a:r>
            <a:r>
              <a:rPr lang="sv-SE" b="1" dirty="0" smtClean="0">
                <a:solidFill>
                  <a:srgbClr val="0070C0"/>
                </a:solidFill>
              </a:rPr>
              <a:t>int </a:t>
            </a:r>
            <a:r>
              <a:rPr lang="sv-SE" b="1" i="1" dirty="0" smtClean="0">
                <a:solidFill>
                  <a:srgbClr val="0070C0"/>
                </a:solidFill>
              </a:rPr>
              <a:t>backlog</a:t>
            </a:r>
            <a:r>
              <a:rPr lang="sv-SE" b="1" dirty="0" smtClean="0">
                <a:solidFill>
                  <a:srgbClr val="0070C0"/>
                </a:solidFill>
              </a:rPr>
              <a:t>);</a:t>
            </a:r>
          </a:p>
          <a:p>
            <a:pPr algn="just"/>
            <a:r>
              <a:rPr lang="en-US" dirty="0" smtClean="0"/>
              <a:t>The </a:t>
            </a:r>
            <a:r>
              <a:rPr lang="en-US" i="1" dirty="0" smtClean="0"/>
              <a:t>listen()</a:t>
            </a:r>
            <a:r>
              <a:rPr lang="en-US" dirty="0" smtClean="0"/>
              <a:t> function marks a connection-mode socket, specified by the </a:t>
            </a:r>
            <a:r>
              <a:rPr lang="en-US" i="1" dirty="0" smtClean="0"/>
              <a:t>socket</a:t>
            </a:r>
            <a:r>
              <a:rPr lang="en-US" dirty="0" smtClean="0"/>
              <a:t> argument, as accepting connections, and limits the number of outstanding connections in the socket's listen queue to the value specified by the </a:t>
            </a:r>
            <a:r>
              <a:rPr lang="en-US" i="1" dirty="0" smtClean="0"/>
              <a:t>backlog</a:t>
            </a:r>
            <a:r>
              <a:rPr lang="en-US" dirty="0" smtClean="0"/>
              <a:t> argument.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socketid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argument is a socket descriptor , as returned by a socket </a:t>
            </a:r>
            <a:r>
              <a:rPr lang="en-US" dirty="0" err="1" smtClean="0"/>
              <a:t>sunction</a:t>
            </a:r>
            <a:r>
              <a:rPr lang="en-US" dirty="0" smtClean="0"/>
              <a:t> call.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backlog</a:t>
            </a:r>
            <a:r>
              <a:rPr lang="en-US" dirty="0" smtClean="0"/>
              <a:t> argument specifies the maximum number of connection requests may be queued for the socket.</a:t>
            </a:r>
          </a:p>
          <a:p>
            <a:pPr algn="just"/>
            <a:r>
              <a:rPr lang="en-US" dirty="0" smtClean="0"/>
              <a:t>In most UNIX systems , the maximum allowed value for </a:t>
            </a:r>
            <a:r>
              <a:rPr lang="en-US" dirty="0" err="1" smtClean="0"/>
              <a:t>yhe</a:t>
            </a:r>
            <a:r>
              <a:rPr lang="en-US" dirty="0" smtClean="0"/>
              <a:t> backlog argument is 5</a:t>
            </a:r>
          </a:p>
          <a:p>
            <a:pPr algn="just"/>
            <a:r>
              <a:rPr lang="en-US" dirty="0" smtClean="0"/>
              <a:t>Upon successful completions, </a:t>
            </a:r>
            <a:r>
              <a:rPr lang="en-US" i="1" dirty="0" smtClean="0"/>
              <a:t>listen()</a:t>
            </a:r>
            <a:r>
              <a:rPr lang="en-US" dirty="0" smtClean="0"/>
              <a:t> returns 0. Otherwise, -1 is returned and </a:t>
            </a:r>
            <a:r>
              <a:rPr lang="en-US" i="1" dirty="0" err="1" smtClean="0"/>
              <a:t>errno</a:t>
            </a:r>
            <a:r>
              <a:rPr lang="en-US" dirty="0" smtClean="0"/>
              <a:t> is set to indicate the error.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accept() </a:t>
            </a:r>
            <a:r>
              <a:rPr lang="en-US" sz="3200" b="1" dirty="0" smtClean="0">
                <a:solidFill>
                  <a:srgbClr val="C00000"/>
                </a:solidFill>
              </a:rPr>
              <a:t>- accept a new connection on a socket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server accepts a connection request from a client socket.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called in a server process to establish a connection based socket connection with a client socket(which calls </a:t>
            </a:r>
            <a:r>
              <a:rPr lang="en-US" i="1" dirty="0" smtClean="0"/>
              <a:t>connect</a:t>
            </a:r>
            <a:r>
              <a:rPr lang="en-US" dirty="0" smtClean="0"/>
              <a:t> to request connection establishment</a:t>
            </a:r>
          </a:p>
          <a:p>
            <a:endParaRPr lang="en-US" dirty="0" smtClean="0"/>
          </a:p>
          <a:p>
            <a:r>
              <a:rPr lang="en-US" dirty="0" smtClean="0"/>
              <a:t>Syntax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#include&lt;sys/</a:t>
            </a:r>
            <a:r>
              <a:rPr lang="en-US" sz="2400" b="1" dirty="0" err="1" smtClean="0">
                <a:solidFill>
                  <a:srgbClr val="FF0000"/>
                </a:solidFill>
              </a:rPr>
              <a:t>types.h</a:t>
            </a:r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v-SE" sz="2400" b="1" dirty="0" smtClean="0">
                <a:solidFill>
                  <a:srgbClr val="FF0000"/>
                </a:solidFill>
              </a:rPr>
              <a:t>#include &lt;</a:t>
            </a:r>
            <a:r>
              <a:rPr lang="sv-SE" sz="2400" b="1" dirty="0" smtClean="0">
                <a:solidFill>
                  <a:srgbClr val="FF0000"/>
                </a:solidFill>
                <a:hlinkClick r:id="rId2"/>
              </a:rPr>
              <a:t>sys/socket.h</a:t>
            </a:r>
            <a:r>
              <a:rPr lang="sv-SE" sz="2400" b="1" dirty="0" smtClean="0">
                <a:solidFill>
                  <a:srgbClr val="FF0000"/>
                </a:solidFill>
              </a:rPr>
              <a:t>&gt; </a:t>
            </a:r>
            <a:endParaRPr lang="sv-SE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</a:rPr>
              <a:t> accept (</a:t>
            </a:r>
            <a:r>
              <a:rPr lang="en-US" sz="2400" b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socketid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struct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sockaddr</a:t>
            </a:r>
            <a:r>
              <a:rPr lang="en-US" sz="2400" b="1" dirty="0" smtClean="0">
                <a:solidFill>
                  <a:srgbClr val="FF0000"/>
                </a:solidFill>
              </a:rPr>
              <a:t> *</a:t>
            </a:r>
            <a:r>
              <a:rPr lang="en-US" sz="2400" b="1" i="1" dirty="0" smtClean="0">
                <a:solidFill>
                  <a:srgbClr val="FF0000"/>
                </a:solidFill>
              </a:rPr>
              <a:t>address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socklen_t</a:t>
            </a:r>
            <a:r>
              <a:rPr lang="en-US" sz="2400" b="1" dirty="0" smtClean="0">
                <a:solidFill>
                  <a:srgbClr val="FF0000"/>
                </a:solidFill>
              </a:rPr>
              <a:t> *</a:t>
            </a:r>
            <a:r>
              <a:rPr lang="en-US" sz="2400" b="1" i="1" dirty="0" err="1" smtClean="0">
                <a:solidFill>
                  <a:srgbClr val="FF0000"/>
                </a:solidFill>
              </a:rPr>
              <a:t>address_len</a:t>
            </a:r>
            <a:r>
              <a:rPr lang="en-US" sz="2400" b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endParaRPr lang="sv-SE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3200" dirty="0" smtClean="0"/>
              <a:t>The </a:t>
            </a:r>
            <a:r>
              <a:rPr lang="en-US" sz="3200" i="1" dirty="0" smtClean="0"/>
              <a:t>accept()</a:t>
            </a:r>
            <a:r>
              <a:rPr lang="en-US" sz="3200" dirty="0" smtClean="0"/>
              <a:t> function extracts the first connection on the queue of pending connections, creates a new socket with the same socket type protocol and address family as the specified socket, and allocates a new file descriptor for that socket. </a:t>
            </a:r>
            <a:endParaRPr lang="en-US" sz="3200" dirty="0" smtClean="0"/>
          </a:p>
          <a:p>
            <a:pPr algn="just">
              <a:buNone/>
            </a:pPr>
            <a:endParaRPr lang="en-US" sz="3200" dirty="0" smtClean="0"/>
          </a:p>
          <a:p>
            <a:pPr algn="just"/>
            <a:endParaRPr lang="en-US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Argumentts</a:t>
            </a:r>
            <a:r>
              <a:rPr lang="en-US" dirty="0" smtClean="0"/>
              <a:t> of accept()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socketid</a:t>
            </a:r>
            <a:r>
              <a:rPr lang="en-US" dirty="0" smtClean="0"/>
              <a:t> argument is a socket descriptor , as returned by a socket function call.</a:t>
            </a:r>
          </a:p>
          <a:p>
            <a:r>
              <a:rPr lang="en-US" dirty="0" smtClean="0"/>
              <a:t>The  </a:t>
            </a:r>
            <a:r>
              <a:rPr lang="en-US" dirty="0" smtClean="0">
                <a:solidFill>
                  <a:srgbClr val="FF0000"/>
                </a:solidFill>
              </a:rPr>
              <a:t>address</a:t>
            </a:r>
            <a:r>
              <a:rPr lang="en-US" dirty="0" smtClean="0"/>
              <a:t> argument is a pointer to the address of a </a:t>
            </a:r>
            <a:r>
              <a:rPr lang="en-US" dirty="0" err="1" smtClean="0">
                <a:solidFill>
                  <a:srgbClr val="00B0F0"/>
                </a:solidFill>
              </a:rPr>
              <a:t>socketaddr</a:t>
            </a:r>
            <a:r>
              <a:rPr lang="en-US" dirty="0" smtClean="0"/>
              <a:t> typed object that holds the name of a client socket where the server socket is connected.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address_len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argument is initially set to the maximum size of the object pointed to by the </a:t>
            </a:r>
            <a:r>
              <a:rPr lang="en-US" dirty="0" smtClean="0">
                <a:solidFill>
                  <a:srgbClr val="FF0000"/>
                </a:solidFill>
              </a:rPr>
              <a:t>address </a:t>
            </a:r>
            <a:r>
              <a:rPr lang="en-US" dirty="0" smtClean="0"/>
              <a:t>argument.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Connect()-connect a socket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6106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connect()</a:t>
            </a:r>
            <a:r>
              <a:rPr lang="en-US" dirty="0" smtClean="0"/>
              <a:t> function requests a connection to be made on a socket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client socket sends a connection request to a server socket.</a:t>
            </a:r>
          </a:p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#include&lt;sys/</a:t>
            </a:r>
            <a:r>
              <a:rPr lang="en-US" b="1" dirty="0" err="1" smtClean="0">
                <a:solidFill>
                  <a:srgbClr val="002060"/>
                </a:solidFill>
              </a:rPr>
              <a:t>types.h</a:t>
            </a:r>
            <a:r>
              <a:rPr lang="en-US" b="1" dirty="0" smtClean="0">
                <a:solidFill>
                  <a:srgbClr val="002060"/>
                </a:solidFill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#</a:t>
            </a:r>
            <a:r>
              <a:rPr lang="en-US" b="1" dirty="0" smtClean="0">
                <a:solidFill>
                  <a:srgbClr val="002060"/>
                </a:solidFill>
              </a:rPr>
              <a:t>include </a:t>
            </a:r>
            <a:r>
              <a:rPr lang="en-US" b="1" dirty="0" smtClean="0">
                <a:solidFill>
                  <a:srgbClr val="002060"/>
                </a:solidFill>
              </a:rPr>
              <a:t>&lt;sys/</a:t>
            </a:r>
            <a:r>
              <a:rPr lang="en-US" b="1" dirty="0" err="1" smtClean="0">
                <a:solidFill>
                  <a:srgbClr val="002060"/>
                </a:solidFill>
              </a:rPr>
              <a:t>socket.h</a:t>
            </a:r>
            <a:r>
              <a:rPr lang="en-US" b="1" dirty="0" smtClean="0">
                <a:solidFill>
                  <a:srgbClr val="002060"/>
                </a:solidFill>
              </a:rPr>
              <a:t>&gt;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int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connect(</a:t>
            </a:r>
            <a:r>
              <a:rPr lang="en-US" b="1" dirty="0" err="1" smtClean="0">
                <a:solidFill>
                  <a:srgbClr val="002060"/>
                </a:solidFill>
              </a:rPr>
              <a:t>int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socketid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2060"/>
                </a:solidFill>
              </a:rPr>
              <a:t>const </a:t>
            </a:r>
            <a:r>
              <a:rPr lang="en-US" b="1" dirty="0" err="1" smtClean="0">
                <a:solidFill>
                  <a:srgbClr val="002060"/>
                </a:solidFill>
              </a:rPr>
              <a:t>struct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sockaddr</a:t>
            </a:r>
            <a:r>
              <a:rPr lang="en-US" b="1" dirty="0" smtClean="0">
                <a:solidFill>
                  <a:srgbClr val="002060"/>
                </a:solidFill>
              </a:rPr>
              <a:t> *</a:t>
            </a:r>
            <a:r>
              <a:rPr lang="en-US" b="1" i="1" dirty="0" smtClean="0">
                <a:solidFill>
                  <a:srgbClr val="002060"/>
                </a:solidFill>
              </a:rPr>
              <a:t>address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socklen_t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address_len</a:t>
            </a:r>
            <a:r>
              <a:rPr lang="en-US" b="1" dirty="0" smtClean="0">
                <a:solidFill>
                  <a:srgbClr val="002060"/>
                </a:solidFill>
              </a:rPr>
              <a:t>);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i="1" dirty="0" err="1" smtClean="0">
                <a:solidFill>
                  <a:srgbClr val="FF0000"/>
                </a:solidFill>
              </a:rPr>
              <a:t>socketid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Specifies </a:t>
            </a:r>
            <a:r>
              <a:rPr lang="en-US" dirty="0" smtClean="0"/>
              <a:t>the file descriptor associated with the socket. 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address</a:t>
            </a:r>
            <a:r>
              <a:rPr lang="en-US" i="1" dirty="0" smtClean="0"/>
              <a:t> </a:t>
            </a:r>
            <a:r>
              <a:rPr lang="en-US" dirty="0" smtClean="0"/>
              <a:t>Points </a:t>
            </a:r>
            <a:r>
              <a:rPr lang="en-US" dirty="0" smtClean="0"/>
              <a:t>to a </a:t>
            </a:r>
            <a:r>
              <a:rPr lang="en-US" b="1" dirty="0" err="1" smtClean="0"/>
              <a:t>sockaddr</a:t>
            </a:r>
            <a:r>
              <a:rPr lang="en-US" dirty="0" smtClean="0"/>
              <a:t> structure </a:t>
            </a:r>
            <a:r>
              <a:rPr lang="en-US" dirty="0" smtClean="0"/>
              <a:t>that holds the name of the server socket to be connected.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address_len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Specifies </a:t>
            </a:r>
            <a:r>
              <a:rPr lang="en-US" dirty="0" smtClean="0"/>
              <a:t>the length of the </a:t>
            </a:r>
            <a:r>
              <a:rPr lang="en-US" b="1" dirty="0" err="1" smtClean="0"/>
              <a:t>sockaddr</a:t>
            </a:r>
            <a:r>
              <a:rPr lang="en-US" dirty="0" smtClean="0"/>
              <a:t> structure pointed to by the </a:t>
            </a:r>
            <a:r>
              <a:rPr lang="en-US" i="1" dirty="0" smtClean="0"/>
              <a:t>address</a:t>
            </a:r>
            <a:r>
              <a:rPr lang="en-US" dirty="0" smtClean="0"/>
              <a:t> argument. 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send(), </a:t>
            </a:r>
            <a:r>
              <a:rPr lang="en-US" b="1" dirty="0" err="1" smtClean="0">
                <a:solidFill>
                  <a:srgbClr val="00B050"/>
                </a:solidFill>
              </a:rPr>
              <a:t>sendto</a:t>
            </a:r>
            <a:r>
              <a:rPr lang="en-US" b="1" dirty="0" smtClean="0">
                <a:solidFill>
                  <a:srgbClr val="00B050"/>
                </a:solidFill>
              </a:rPr>
              <a:t>() </a:t>
            </a:r>
            <a:r>
              <a:rPr lang="en-US" b="1" dirty="0" smtClean="0">
                <a:solidFill>
                  <a:srgbClr val="00B050"/>
                </a:solidFill>
              </a:rPr>
              <a:t>- send a message on a socket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610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send()</a:t>
            </a:r>
            <a:r>
              <a:rPr lang="en-US" dirty="0" smtClean="0"/>
              <a:t> function initiates transmission of a message from the specified socket to its peer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i="1" dirty="0" smtClean="0"/>
              <a:t>send()</a:t>
            </a:r>
            <a:r>
              <a:rPr lang="en-US" dirty="0" smtClean="0"/>
              <a:t> function sends a message only when the socket is </a:t>
            </a:r>
            <a:r>
              <a:rPr lang="en-US" dirty="0" smtClean="0"/>
              <a:t>connected.</a:t>
            </a:r>
          </a:p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#include&lt;sys/</a:t>
            </a:r>
            <a:r>
              <a:rPr lang="en-US" b="1" dirty="0" err="1" smtClean="0">
                <a:solidFill>
                  <a:srgbClr val="0070C0"/>
                </a:solidFill>
              </a:rPr>
              <a:t>types.h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#include &lt;sys/</a:t>
            </a:r>
            <a:r>
              <a:rPr lang="en-US" b="1" dirty="0" err="1" smtClean="0">
                <a:solidFill>
                  <a:srgbClr val="0070C0"/>
                </a:solidFill>
              </a:rPr>
              <a:t>socket.h</a:t>
            </a:r>
            <a:r>
              <a:rPr lang="en-US" b="1" dirty="0" smtClean="0">
                <a:solidFill>
                  <a:srgbClr val="0070C0"/>
                </a:solidFill>
              </a:rPr>
              <a:t>&gt;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i</a:t>
            </a:r>
            <a:r>
              <a:rPr lang="en-US" b="1" dirty="0" err="1" smtClean="0">
                <a:solidFill>
                  <a:srgbClr val="0070C0"/>
                </a:solidFill>
              </a:rPr>
              <a:t>nt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rgbClr val="0070C0"/>
                </a:solidFill>
              </a:rPr>
              <a:t>send(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socketid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</a:rPr>
              <a:t>const void *</a:t>
            </a:r>
            <a:r>
              <a:rPr lang="en-US" b="1" i="1" dirty="0" smtClean="0">
                <a:solidFill>
                  <a:srgbClr val="0070C0"/>
                </a:solidFill>
              </a:rPr>
              <a:t>buffer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size_t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length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flags); </a:t>
            </a:r>
            <a:endParaRPr lang="en-US" b="1" i="1" dirty="0" smtClean="0">
              <a:solidFill>
                <a:srgbClr val="0070C0"/>
              </a:solidFill>
            </a:endParaRPr>
          </a:p>
          <a:p>
            <a:r>
              <a:rPr lang="en-US" b="1" i="1" dirty="0" smtClean="0"/>
              <a:t>This function sends a message, contained in </a:t>
            </a:r>
            <a:r>
              <a:rPr lang="en-US" b="1" i="1" dirty="0" smtClean="0">
                <a:solidFill>
                  <a:srgbClr val="0070C0"/>
                </a:solidFill>
              </a:rPr>
              <a:t>buffer </a:t>
            </a:r>
            <a:r>
              <a:rPr lang="en-US" b="1" i="1" dirty="0" smtClean="0"/>
              <a:t>of size </a:t>
            </a:r>
            <a:r>
              <a:rPr lang="en-US" b="1" i="1" dirty="0" smtClean="0">
                <a:solidFill>
                  <a:srgbClr val="0070C0"/>
                </a:solidFill>
              </a:rPr>
              <a:t>length </a:t>
            </a:r>
            <a:r>
              <a:rPr lang="en-US" b="1" i="1" dirty="0" smtClean="0"/>
              <a:t>bytes, to a socket that is connected  to the socket, as designated by </a:t>
            </a:r>
            <a:r>
              <a:rPr lang="en-US" b="1" i="1" dirty="0" err="1" smtClean="0">
                <a:solidFill>
                  <a:srgbClr val="0070C0"/>
                </a:solidFill>
              </a:rPr>
              <a:t>socketid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sendto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n-US" dirty="0" smtClean="0">
                <a:solidFill>
                  <a:srgbClr val="FF0000"/>
                </a:solidFill>
              </a:rPr>
              <a:t>- send a message on a socket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8534400" cy="5791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i="1" dirty="0" err="1" smtClean="0"/>
              <a:t>sendto</a:t>
            </a:r>
            <a:r>
              <a:rPr lang="en-US" sz="2400" i="1" dirty="0" smtClean="0"/>
              <a:t>()</a:t>
            </a:r>
            <a:r>
              <a:rPr lang="en-US" sz="2400" dirty="0" smtClean="0"/>
              <a:t> function sends a message through a connection-mode or connectionless-mode socket. If the socket is connectionless-mode, the message will be sent to the address specified by </a:t>
            </a:r>
            <a:r>
              <a:rPr lang="en-US" sz="2400" i="1" dirty="0" err="1" smtClean="0"/>
              <a:t>dest_addr</a:t>
            </a:r>
            <a:r>
              <a:rPr lang="en-US" sz="2400" dirty="0" smtClean="0"/>
              <a:t>. If the socket is connection-mode, </a:t>
            </a:r>
            <a:r>
              <a:rPr lang="en-US" sz="2400" i="1" dirty="0" err="1" smtClean="0"/>
              <a:t>dest_addr</a:t>
            </a:r>
            <a:r>
              <a:rPr lang="en-US" sz="2400" dirty="0" smtClean="0"/>
              <a:t> is ignored. 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r>
              <a:rPr lang="en-US" dirty="0" smtClean="0"/>
              <a:t>Syntax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#include&lt;sys/</a:t>
            </a:r>
            <a:r>
              <a:rPr lang="en-US" b="1" dirty="0" err="1" smtClean="0">
                <a:solidFill>
                  <a:srgbClr val="0070C0"/>
                </a:solidFill>
              </a:rPr>
              <a:t>types.h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#include &lt;sys/</a:t>
            </a:r>
            <a:r>
              <a:rPr lang="en-US" b="1" dirty="0" err="1" smtClean="0">
                <a:solidFill>
                  <a:srgbClr val="0070C0"/>
                </a:solidFill>
              </a:rPr>
              <a:t>socket.h</a:t>
            </a:r>
            <a:r>
              <a:rPr lang="en-US" b="1" dirty="0" smtClean="0">
                <a:solidFill>
                  <a:srgbClr val="0070C0"/>
                </a:solidFill>
              </a:rPr>
              <a:t>&gt;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ssize_t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sendto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socketid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</a:rPr>
              <a:t>const void </a:t>
            </a:r>
            <a:r>
              <a:rPr lang="en-US" b="1" dirty="0" smtClean="0">
                <a:solidFill>
                  <a:srgbClr val="0070C0"/>
                </a:solidFill>
              </a:rPr>
              <a:t>*buffer, </a:t>
            </a:r>
            <a:r>
              <a:rPr lang="en-US" b="1" dirty="0" err="1" smtClean="0">
                <a:solidFill>
                  <a:srgbClr val="0070C0"/>
                </a:solidFill>
              </a:rPr>
              <a:t>size_t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length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flags</a:t>
            </a:r>
            <a:r>
              <a:rPr lang="en-US" b="1" dirty="0" smtClean="0">
                <a:solidFill>
                  <a:srgbClr val="0070C0"/>
                </a:solidFill>
              </a:rPr>
              <a:t>, const </a:t>
            </a:r>
            <a:r>
              <a:rPr lang="en-US" b="1" dirty="0" err="1" smtClean="0">
                <a:solidFill>
                  <a:srgbClr val="0070C0"/>
                </a:solidFill>
              </a:rPr>
              <a:t>struct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sockaddr</a:t>
            </a:r>
            <a:r>
              <a:rPr lang="en-US" b="1" dirty="0" smtClean="0">
                <a:solidFill>
                  <a:srgbClr val="0070C0"/>
                </a:solidFill>
              </a:rPr>
              <a:t> *</a:t>
            </a:r>
            <a:r>
              <a:rPr lang="en-US" b="1" i="1" dirty="0" err="1" smtClean="0">
                <a:solidFill>
                  <a:srgbClr val="0070C0"/>
                </a:solidFill>
              </a:rPr>
              <a:t>dest_addr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socklen_t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dest_len</a:t>
            </a:r>
            <a:r>
              <a:rPr lang="en-US" b="1" dirty="0" smtClean="0">
                <a:solidFill>
                  <a:srgbClr val="0070C0"/>
                </a:solidFill>
              </a:rPr>
              <a:t>);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This function is same as the send API , except that the calling process also specifies the address of the </a:t>
            </a:r>
            <a:r>
              <a:rPr lang="en-US" b="1" dirty="0" err="1" smtClean="0"/>
              <a:t>reciepent</a:t>
            </a:r>
            <a:r>
              <a:rPr lang="en-US" b="1" dirty="0" smtClean="0"/>
              <a:t> socket name via </a:t>
            </a:r>
            <a:r>
              <a:rPr lang="en-US" b="1" dirty="0" err="1" smtClean="0">
                <a:solidFill>
                  <a:srgbClr val="0070C0"/>
                </a:solidFill>
              </a:rPr>
              <a:t>dest_addr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and </a:t>
            </a:r>
            <a:r>
              <a:rPr lang="en-US" b="1" dirty="0" err="1" smtClean="0">
                <a:solidFill>
                  <a:srgbClr val="0070C0"/>
                </a:solidFill>
              </a:rPr>
              <a:t>dest_len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>
                <a:solidFill>
                  <a:srgbClr val="FF0000"/>
                </a:solidFill>
              </a:rPr>
              <a:t>r</a:t>
            </a:r>
            <a:r>
              <a:rPr lang="en-US" sz="3100" b="1" dirty="0" err="1" smtClean="0">
                <a:solidFill>
                  <a:srgbClr val="FF0000"/>
                </a:solidFill>
              </a:rPr>
              <a:t>ecv</a:t>
            </a:r>
            <a:r>
              <a:rPr lang="en-US" sz="3100" b="1" dirty="0" smtClean="0">
                <a:solidFill>
                  <a:srgbClr val="FF0000"/>
                </a:solidFill>
              </a:rPr>
              <a:t>() </a:t>
            </a:r>
            <a:r>
              <a:rPr lang="en-US" sz="3100" b="1" dirty="0" smtClean="0">
                <a:solidFill>
                  <a:srgbClr val="FF0000"/>
                </a:solidFill>
              </a:rPr>
              <a:t>- receive a message from a connected socket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85344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#include&lt;sys/</a:t>
            </a:r>
            <a:r>
              <a:rPr lang="en-US" b="1" dirty="0" err="1" smtClean="0">
                <a:solidFill>
                  <a:srgbClr val="0070C0"/>
                </a:solidFill>
              </a:rPr>
              <a:t>types.h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#include &lt;sys/</a:t>
            </a:r>
            <a:r>
              <a:rPr lang="en-US" b="1" dirty="0" err="1" smtClean="0">
                <a:solidFill>
                  <a:srgbClr val="0070C0"/>
                </a:solidFill>
              </a:rPr>
              <a:t>socket.h</a:t>
            </a:r>
            <a:r>
              <a:rPr lang="en-US" b="1" dirty="0" smtClean="0">
                <a:solidFill>
                  <a:srgbClr val="0070C0"/>
                </a:solidFill>
              </a:rPr>
              <a:t>&gt;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ssize_t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recv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socketid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</a:rPr>
              <a:t>void *</a:t>
            </a:r>
            <a:r>
              <a:rPr lang="en-US" b="1" i="1" dirty="0" smtClean="0">
                <a:solidFill>
                  <a:srgbClr val="0070C0"/>
                </a:solidFill>
              </a:rPr>
              <a:t>buffer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size_t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length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flags</a:t>
            </a:r>
            <a:r>
              <a:rPr lang="en-US" b="1" dirty="0" smtClean="0">
                <a:solidFill>
                  <a:srgbClr val="0070C0"/>
                </a:solidFill>
              </a:rPr>
              <a:t>); 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/>
              <a:t>The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  <a:r>
              <a:rPr lang="en-US" dirty="0" smtClean="0"/>
              <a:t> function receives a message from a connection-mode or connectionless-mode socket. It is normally used with connected sockets because it does not permit the application to retrieve the source address of received data. </a:t>
            </a:r>
            <a:endParaRPr lang="en-US" dirty="0" smtClean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85344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recv</a:t>
            </a:r>
            <a:r>
              <a:rPr lang="en-US" dirty="0" smtClean="0"/>
              <a:t>() </a:t>
            </a:r>
            <a:r>
              <a:rPr lang="en-US" dirty="0" smtClean="0"/>
              <a:t>function takes the following arguments: </a:t>
            </a:r>
          </a:p>
          <a:p>
            <a:pPr algn="just"/>
            <a:r>
              <a:rPr lang="en-US" b="1" i="1" dirty="0" err="1" smtClean="0">
                <a:solidFill>
                  <a:srgbClr val="0070C0"/>
                </a:solidFill>
              </a:rPr>
              <a:t>socketid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Specifies the socket file descriptor. </a:t>
            </a:r>
          </a:p>
          <a:p>
            <a:pPr algn="just"/>
            <a:r>
              <a:rPr lang="en-US" b="1" i="1" dirty="0" smtClean="0">
                <a:solidFill>
                  <a:srgbClr val="0070C0"/>
                </a:solidFill>
              </a:rPr>
              <a:t>buffer</a:t>
            </a:r>
            <a:r>
              <a:rPr lang="en-US" i="1" dirty="0" smtClean="0"/>
              <a:t> </a:t>
            </a:r>
            <a:r>
              <a:rPr lang="en-US" dirty="0" smtClean="0"/>
              <a:t>Points to a buffer where the message should be stored.</a:t>
            </a:r>
          </a:p>
          <a:p>
            <a:pPr algn="just"/>
            <a:r>
              <a:rPr lang="en-US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length</a:t>
            </a:r>
            <a:r>
              <a:rPr lang="en-US" i="1" dirty="0" smtClean="0"/>
              <a:t> </a:t>
            </a:r>
            <a:r>
              <a:rPr lang="en-US" dirty="0" smtClean="0"/>
              <a:t>Specifies the length in bytes of the buffer pointed to by the </a:t>
            </a:r>
            <a:r>
              <a:rPr lang="en-US" i="1" dirty="0" smtClean="0"/>
              <a:t>buffer</a:t>
            </a:r>
            <a:r>
              <a:rPr lang="en-US" dirty="0" smtClean="0"/>
              <a:t> argument. </a:t>
            </a:r>
          </a:p>
          <a:p>
            <a:pPr algn="just"/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b="1" i="1" dirty="0" smtClean="0">
                <a:solidFill>
                  <a:srgbClr val="0070C0"/>
                </a:solidFill>
              </a:rPr>
              <a:t>lags </a:t>
            </a:r>
            <a:r>
              <a:rPr lang="en-US" dirty="0" smtClean="0"/>
              <a:t>Specifies </a:t>
            </a:r>
            <a:r>
              <a:rPr lang="en-US" dirty="0" smtClean="0"/>
              <a:t>the type of message reception.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Values </a:t>
            </a:r>
            <a:r>
              <a:rPr lang="en-US" dirty="0" smtClean="0"/>
              <a:t>of </a:t>
            </a:r>
            <a:r>
              <a:rPr lang="en-US" dirty="0" smtClean="0"/>
              <a:t>flags </a:t>
            </a:r>
            <a:r>
              <a:rPr lang="en-US" dirty="0" smtClean="0"/>
              <a:t>argument are formed by logically </a:t>
            </a:r>
            <a:r>
              <a:rPr lang="en-US" dirty="0" err="1" smtClean="0"/>
              <a:t>OR'ing</a:t>
            </a:r>
            <a:r>
              <a:rPr lang="en-US" dirty="0" smtClean="0"/>
              <a:t> zero or more of the following values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  MSG_PEEK Peeks </a:t>
            </a:r>
            <a:r>
              <a:rPr lang="en-US" dirty="0" smtClean="0"/>
              <a:t>at an incoming message. The data is treated as unread and the next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  <a:r>
              <a:rPr lang="en-US" dirty="0" smtClean="0"/>
              <a:t> or similar function will still return this data. </a:t>
            </a:r>
            <a:r>
              <a:rPr lang="en-US" dirty="0" smtClean="0"/>
              <a:t>MSG_OOB Requests </a:t>
            </a:r>
            <a:r>
              <a:rPr lang="en-US" dirty="0" smtClean="0"/>
              <a:t>out-of-band data. The significance and semantics of out-of-band data are protocol-specific.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 MSG_WAITALL Requests </a:t>
            </a:r>
            <a:r>
              <a:rPr lang="en-US" dirty="0" smtClean="0"/>
              <a:t>that the function block until the full amount of data requested can be returned. The function may return a smaller amount of data if a signal is caught, if the connection is terminated, if MSG_PEEK was specified, or if an error is pending for the socket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>
                <a:ea typeface="ＭＳ Ｐゴシック" charset="-128"/>
              </a:rPr>
              <a:t>Socket and Process Communication</a:t>
            </a:r>
          </a:p>
        </p:txBody>
      </p:sp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457200" y="5638800"/>
            <a:ext cx="822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   The interface that the OS provides to its networking subsystem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627688" y="2857500"/>
            <a:ext cx="274637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defRPr/>
            </a:pPr>
            <a:r>
              <a:rPr lang="nl-NL" sz="1400" b="1">
                <a:latin typeface="Arial" charset="0"/>
                <a:ea typeface="ＭＳ Ｐゴシック" charset="0"/>
                <a:cs typeface="ＭＳ Ｐゴシック" charset="0"/>
              </a:rPr>
              <a:t>application layer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27688" y="4005263"/>
            <a:ext cx="2746375" cy="928687"/>
            <a:chOff x="768" y="2316"/>
            <a:chExt cx="1536" cy="585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68" y="2316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transport layer (TCP/UDP)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768" y="2508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network layer (IP)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768" y="2703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link layer (e.g. ethernet)</a:t>
              </a:r>
            </a:p>
          </p:txBody>
        </p:sp>
      </p:grp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063625" y="2867025"/>
            <a:ext cx="259397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defRPr/>
            </a:pPr>
            <a:r>
              <a:rPr lang="nl-NL" sz="1400" b="1">
                <a:latin typeface="Arial" charset="0"/>
                <a:ea typeface="ＭＳ Ｐゴシック" charset="0"/>
                <a:cs typeface="ＭＳ Ｐゴシック" charset="0"/>
              </a:rPr>
              <a:t>application layer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063625" y="4014788"/>
            <a:ext cx="2593975" cy="928687"/>
            <a:chOff x="768" y="2316"/>
            <a:chExt cx="1536" cy="585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68" y="2316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transport layer (TCP/UDP)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768" y="2508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network layer (IP)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768" y="2703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0000"/>
                </a:buClr>
                <a:defRPr/>
              </a:pPr>
              <a:r>
                <a:rPr lang="nl-NL" sz="1400" b="1">
                  <a:latin typeface="Arial" charset="0"/>
                  <a:ea typeface="ＭＳ Ｐゴシック" charset="0"/>
                  <a:cs typeface="ＭＳ Ｐゴシック" charset="0"/>
                </a:rPr>
                <a:t>link layer (e.g. ethernet)</a:t>
              </a: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24000" y="3943350"/>
            <a:ext cx="167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OS network</a:t>
            </a:r>
          </a:p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stack</a:t>
            </a:r>
            <a:endParaRPr lang="ru-RU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8" name="Picture 18" descr="01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25" y="1700213"/>
            <a:ext cx="12858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1196975" y="3124200"/>
            <a:ext cx="2330450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User Process</a:t>
            </a:r>
            <a:endParaRPr lang="ru-RU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5826125" y="3132138"/>
            <a:ext cx="2330450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User Process</a:t>
            </a:r>
            <a:endParaRPr lang="ru-RU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309938" y="34242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2" name="Picture 22" descr="01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681163"/>
            <a:ext cx="12858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890713" y="3562350"/>
            <a:ext cx="939800" cy="492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Socket</a:t>
            </a:r>
            <a:endParaRPr lang="ru-RU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172200" y="3943350"/>
            <a:ext cx="167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OS network</a:t>
            </a:r>
          </a:p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stack</a:t>
            </a:r>
            <a:endParaRPr lang="ru-RU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527800" y="3562350"/>
            <a:ext cx="939800" cy="492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Socket</a:t>
            </a:r>
            <a:endParaRPr lang="ru-RU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319463" y="4171950"/>
            <a:ext cx="2743200" cy="366713"/>
            <a:chOff x="2091" y="2160"/>
            <a:chExt cx="1728" cy="231"/>
          </a:xfrm>
        </p:grpSpPr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091" y="235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2622" y="2160"/>
              <a:ext cx="6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FF0000"/>
                </a:buClr>
                <a:defRPr/>
              </a:pPr>
              <a:r>
                <a:rPr lang="en-US" b="1">
                  <a:latin typeface="Arial" charset="0"/>
                  <a:ea typeface="ＭＳ Ｐゴシック" charset="0"/>
                  <a:cs typeface="ＭＳ Ｐゴシック" charset="0"/>
                </a:rPr>
                <a:t>Internet</a:t>
              </a:r>
              <a:endParaRPr lang="ru-RU" b="1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427413" y="4508500"/>
            <a:ext cx="2468562" cy="366713"/>
            <a:chOff x="2404" y="2925"/>
            <a:chExt cx="1196" cy="231"/>
          </a:xfrm>
        </p:grpSpPr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2404" y="3129"/>
              <a:ext cx="11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2767" y="2925"/>
              <a:ext cx="6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FF0000"/>
                </a:buClr>
                <a:defRPr/>
              </a:pPr>
              <a:r>
                <a:rPr lang="en-US" b="1" dirty="0">
                  <a:latin typeface="Arial" charset="0"/>
                  <a:ea typeface="ＭＳ Ｐゴシック" charset="0"/>
                  <a:cs typeface="ＭＳ Ｐゴシック" charset="0"/>
                </a:rPr>
                <a:t>Internet</a:t>
              </a:r>
              <a:endParaRPr lang="ru-RU" b="1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4175125" y="3122613"/>
            <a:ext cx="1019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defRPr/>
            </a:pP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Internet</a:t>
            </a:r>
            <a:endParaRPr lang="ru-RU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752671-313D-452A-8948-38D440AB33B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7" grpId="0" animBg="1"/>
      <p:bldP spid="17" grpId="1" animBg="1"/>
      <p:bldP spid="23" grpId="0" animBg="1"/>
      <p:bldP spid="24" grpId="0" animBg="1"/>
      <p:bldP spid="24" grpId="1" animBg="1"/>
      <p:bldP spid="25" grpId="0" animBg="1"/>
      <p:bldP spid="32" grpId="0"/>
      <p:bldP spid="32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FF0000"/>
                </a:solidFill>
              </a:rPr>
              <a:t>recvfrom</a:t>
            </a:r>
            <a:r>
              <a:rPr lang="en-US" sz="3600" b="1" dirty="0" smtClean="0">
                <a:solidFill>
                  <a:srgbClr val="FF0000"/>
                </a:solidFill>
              </a:rPr>
              <a:t>() </a:t>
            </a:r>
            <a:r>
              <a:rPr lang="en-US" sz="3600" b="1" dirty="0" smtClean="0">
                <a:solidFill>
                  <a:srgbClr val="FF0000"/>
                </a:solidFill>
              </a:rPr>
              <a:t>- receive a message from a socket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85344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Syntax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#include&lt;sys/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types.h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#include &lt;sys/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socket.h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&gt; 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ssize_t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recvfrom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socketid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void *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buffer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size_t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length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flags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struct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sockaddr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*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address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socklen_t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*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address_len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r>
              <a:rPr lang="en-US" dirty="0" smtClean="0"/>
              <a:t>The </a:t>
            </a:r>
            <a:r>
              <a:rPr lang="en-US" i="1" dirty="0" err="1" smtClean="0"/>
              <a:t>recvfrom</a:t>
            </a:r>
            <a:r>
              <a:rPr lang="en-US" i="1" dirty="0" smtClean="0"/>
              <a:t>()</a:t>
            </a:r>
            <a:r>
              <a:rPr lang="en-US" dirty="0" smtClean="0"/>
              <a:t> function receives a message from a connection-mode or connectionless-mode socket. It is normally used with connectionless-mode sockets because it permits the application to retrieve the source address of received data. </a:t>
            </a:r>
            <a:endParaRPr lang="en-US" dirty="0" smtClean="0"/>
          </a:p>
          <a:p>
            <a:r>
              <a:rPr lang="en-US" b="1" dirty="0" smtClean="0"/>
              <a:t>This function is same as the </a:t>
            </a:r>
            <a:r>
              <a:rPr lang="en-US" b="1" dirty="0" err="1" smtClean="0"/>
              <a:t>recv</a:t>
            </a:r>
            <a:r>
              <a:rPr lang="en-US" b="1" dirty="0" smtClean="0"/>
              <a:t> </a:t>
            </a:r>
            <a:r>
              <a:rPr lang="en-US" b="1" dirty="0" smtClean="0"/>
              <a:t>API , except that the calling process also specifies the address of the </a:t>
            </a:r>
            <a:r>
              <a:rPr lang="en-US" b="1" dirty="0" smtClean="0"/>
              <a:t>sender </a:t>
            </a:r>
            <a:r>
              <a:rPr lang="en-US" b="1" dirty="0" smtClean="0"/>
              <a:t>socket name via </a:t>
            </a:r>
            <a:r>
              <a:rPr lang="en-US" b="1" dirty="0" smtClean="0">
                <a:solidFill>
                  <a:srgbClr val="0070C0"/>
                </a:solidFill>
              </a:rPr>
              <a:t>address </a:t>
            </a:r>
            <a:r>
              <a:rPr lang="en-US" b="1" dirty="0" smtClean="0"/>
              <a:t>and </a:t>
            </a:r>
            <a:r>
              <a:rPr lang="en-US" b="1" dirty="0" err="1" smtClean="0">
                <a:solidFill>
                  <a:srgbClr val="0070C0"/>
                </a:solidFill>
              </a:rPr>
              <a:t>address_len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 smtClean="0"/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function takes the following arguments: </a:t>
            </a:r>
          </a:p>
          <a:p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Socketid</a:t>
            </a:r>
            <a:r>
              <a:rPr lang="en-US" i="1" dirty="0" smtClean="0"/>
              <a:t> </a:t>
            </a:r>
            <a:r>
              <a:rPr lang="en-US" dirty="0" smtClean="0"/>
              <a:t>Specifies </a:t>
            </a:r>
            <a:r>
              <a:rPr lang="en-US" dirty="0" smtClean="0"/>
              <a:t>the socket file descriptor. </a:t>
            </a:r>
            <a:endParaRPr lang="en-US" dirty="0" smtClean="0"/>
          </a:p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Buffer </a:t>
            </a:r>
            <a:r>
              <a:rPr lang="en-US" dirty="0" smtClean="0"/>
              <a:t>Points </a:t>
            </a:r>
            <a:r>
              <a:rPr lang="en-US" dirty="0" smtClean="0"/>
              <a:t>to the buffer where the message should be stored. </a:t>
            </a:r>
            <a:endParaRPr lang="en-US" dirty="0" smtClean="0"/>
          </a:p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length</a:t>
            </a:r>
            <a:r>
              <a:rPr lang="en-US" i="1" dirty="0" smtClean="0"/>
              <a:t> </a:t>
            </a:r>
            <a:r>
              <a:rPr lang="en-US" dirty="0" smtClean="0"/>
              <a:t>Specifies </a:t>
            </a:r>
            <a:r>
              <a:rPr lang="en-US" dirty="0" smtClean="0"/>
              <a:t>the length in bytes of the buffer pointed to by the </a:t>
            </a:r>
            <a:r>
              <a:rPr lang="en-US" i="1" dirty="0" smtClean="0"/>
              <a:t>buffer</a:t>
            </a:r>
            <a:r>
              <a:rPr lang="en-US" dirty="0" smtClean="0"/>
              <a:t> argument. </a:t>
            </a:r>
            <a:endParaRPr lang="en-US" dirty="0" smtClean="0"/>
          </a:p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flags</a:t>
            </a:r>
            <a:r>
              <a:rPr lang="en-US" i="1" dirty="0" smtClean="0"/>
              <a:t> </a:t>
            </a:r>
            <a:r>
              <a:rPr lang="en-US" dirty="0" smtClean="0"/>
              <a:t>Specifies </a:t>
            </a:r>
            <a:r>
              <a:rPr lang="en-US" dirty="0" smtClean="0"/>
              <a:t>the type of message reception. Values of this argument are formed by logically </a:t>
            </a:r>
            <a:r>
              <a:rPr lang="en-US" dirty="0" err="1" smtClean="0"/>
              <a:t>OR'ing</a:t>
            </a:r>
            <a:r>
              <a:rPr lang="en-US" dirty="0" smtClean="0"/>
              <a:t> zero or more of the following values: </a:t>
            </a:r>
            <a:endParaRPr lang="en-US" dirty="0" smtClean="0"/>
          </a:p>
          <a:p>
            <a:r>
              <a:rPr lang="en-US" dirty="0" smtClean="0"/>
              <a:t>MSG_PEEK: Peeks </a:t>
            </a:r>
            <a:r>
              <a:rPr lang="en-US" dirty="0" smtClean="0"/>
              <a:t>at an incoming message. The data is treated as unread and the next </a:t>
            </a:r>
            <a:r>
              <a:rPr lang="en-US" i="1" dirty="0" err="1" smtClean="0"/>
              <a:t>recvfrom</a:t>
            </a:r>
            <a:r>
              <a:rPr lang="en-US" i="1" dirty="0" smtClean="0"/>
              <a:t>()</a:t>
            </a:r>
            <a:r>
              <a:rPr lang="en-US" dirty="0" smtClean="0"/>
              <a:t> or similar function will still return this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MSG_OOB :Requests </a:t>
            </a:r>
            <a:r>
              <a:rPr lang="en-US" dirty="0" smtClean="0"/>
              <a:t>out-of-band data. The significance and semantics of out-of-band data are protocol-specific. </a:t>
            </a:r>
            <a:endParaRPr lang="en-US" dirty="0" smtClean="0"/>
          </a:p>
          <a:p>
            <a:r>
              <a:rPr lang="en-US" dirty="0" smtClean="0"/>
              <a:t>MSG_WAITALL: Requests </a:t>
            </a:r>
            <a:r>
              <a:rPr lang="en-US" dirty="0" smtClean="0"/>
              <a:t>that the function block until the full amount of data requested can be returned. The function may return a smaller amount of data if a signal is caught, if the connection is terminated, if MSG_PEEK was specified, or if an error is pending for the </a:t>
            </a:r>
            <a:r>
              <a:rPr lang="en-US" dirty="0" err="1" smtClean="0"/>
              <a:t>socke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shutdown()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 dirty="0" smtClean="0"/>
              <a:t>This function closes the connection between a server and client socket.</a:t>
            </a:r>
          </a:p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#include&lt;sys/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types.h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#include &lt;sys/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socket.h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&gt;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int</a:t>
            </a:r>
            <a:r>
              <a:rPr lang="en-US" b="1" dirty="0" smtClean="0">
                <a:solidFill>
                  <a:srgbClr val="C00000"/>
                </a:solidFill>
              </a:rPr>
              <a:t> shutdown(</a:t>
            </a:r>
            <a:r>
              <a:rPr lang="en-US" b="1" dirty="0" err="1" smtClean="0">
                <a:solidFill>
                  <a:srgbClr val="C00000"/>
                </a:solidFill>
              </a:rPr>
              <a:t>int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sid,int</a:t>
            </a:r>
            <a:r>
              <a:rPr lang="en-US" b="1" dirty="0" smtClean="0">
                <a:solidFill>
                  <a:srgbClr val="C00000"/>
                </a:solidFill>
              </a:rPr>
              <a:t> mode);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sid</a:t>
            </a:r>
            <a:r>
              <a:rPr lang="en-US" dirty="0" smtClean="0"/>
              <a:t> argument is a socket descriptor, as returned from a socket function call. This is the socket where the shutdown should occur.</a:t>
            </a:r>
          </a:p>
          <a:p>
            <a:pPr algn="just"/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mode argument specifies the type of shutdown desired . Its possible values and meanings are: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Mode                                              Meaning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0 		Closes the socket for reading. All   				further reading will return zero bytes(EOF)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1			Closes the socket for writing. Further  			attempts to send data to the socket will 			</a:t>
            </a:r>
            <a:r>
              <a:rPr lang="en-US" dirty="0" err="1" smtClean="0"/>
              <a:t>retun</a:t>
            </a:r>
            <a:r>
              <a:rPr lang="en-US" dirty="0" smtClean="0"/>
              <a:t> a -1 failure code.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 			Closes the socket for reading and writing.  		Further attempts to send data the data to the 		socket will return a -1 failure code, and any 		attempt to read data from the socket will 		receive a zero value(EOF)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programs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610600" cy="5562600"/>
          </a:xfrm>
        </p:spPr>
        <p:txBody>
          <a:bodyPr/>
          <a:lstStyle/>
          <a:p>
            <a:r>
              <a:rPr lang="en-US" dirty="0" smtClean="0"/>
              <a:t>TCP/IP client server program</a:t>
            </a:r>
          </a:p>
          <a:p>
            <a:r>
              <a:rPr lang="en-US" dirty="0" smtClean="0"/>
              <a:t>UDP client server program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187325"/>
            <a:ext cx="8229600" cy="879475"/>
          </a:xfrm>
        </p:spPr>
        <p:txBody>
          <a:bodyPr>
            <a:normAutofit/>
          </a:bodyPr>
          <a:lstStyle/>
          <a:p>
            <a:r>
              <a:rPr lang="en-US" sz="3800" dirty="0" smtClean="0">
                <a:ea typeface="ＭＳ Ｐゴシック" charset="-128"/>
              </a:rPr>
              <a:t>Two Types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Datagram Socket (UDP)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 </a:t>
            </a:r>
            <a:r>
              <a:rPr lang="en-US" dirty="0" smtClean="0"/>
              <a:t>Collection of messages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 </a:t>
            </a:r>
            <a:r>
              <a:rPr lang="en-US" dirty="0" smtClean="0"/>
              <a:t>Best effort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Connectionless:</a:t>
            </a:r>
            <a:r>
              <a:rPr lang="en-US" dirty="0" smtClean="0"/>
              <a:t>  sender  or receiver address must be passed along with each message sent from one process to another</a:t>
            </a:r>
          </a:p>
          <a:p>
            <a:pPr lvl="1">
              <a:buFont typeface="Arial" charset="0"/>
              <a:buChar char="–"/>
              <a:defRPr/>
            </a:pPr>
            <a:endParaRPr lang="en-US" sz="1000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Stream Socket (TCP)</a:t>
            </a:r>
          </a:p>
          <a:p>
            <a:pPr marL="857250" lvl="1" indent="-457200">
              <a:buFont typeface="Arial" charset="0"/>
              <a:buChar char="–"/>
              <a:defRPr/>
            </a:pPr>
            <a:r>
              <a:rPr lang="en-US" dirty="0" smtClean="0"/>
              <a:t>Stream of bytes</a:t>
            </a:r>
          </a:p>
          <a:p>
            <a:pPr marL="857250" lvl="1" indent="-457200">
              <a:buFont typeface="Arial" charset="0"/>
              <a:buChar char="–"/>
              <a:defRPr/>
            </a:pPr>
            <a:r>
              <a:rPr lang="en-US" dirty="0" smtClean="0"/>
              <a:t>Reliable</a:t>
            </a:r>
          </a:p>
          <a:p>
            <a:pPr marL="857250" lvl="1" indent="-457200">
              <a:buFont typeface="Arial" charset="0"/>
              <a:buChar char="–"/>
              <a:defRPr/>
            </a:pPr>
            <a:r>
              <a:rPr lang="en-US" dirty="0" smtClean="0">
                <a:solidFill>
                  <a:srgbClr val="FF0000"/>
                </a:solidFill>
              </a:rPr>
              <a:t>Connection-oriented</a:t>
            </a:r>
            <a:r>
              <a:rPr lang="en-US" dirty="0" smtClean="0"/>
              <a:t>: sender and receiver socket addresses are pre established  before messages are passed between them.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DBF981-61EA-4E5B-A177-CFCDE67B562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12713" y="76200"/>
            <a:ext cx="9031287" cy="1143000"/>
          </a:xfrm>
        </p:spPr>
        <p:txBody>
          <a:bodyPr>
            <a:normAutofit fontScale="90000"/>
          </a:bodyPr>
          <a:lstStyle/>
          <a:p>
            <a:r>
              <a:rPr lang="en-US" sz="3800" smtClean="0">
                <a:ea typeface="ＭＳ Ｐゴシック" charset="-128"/>
              </a:rPr>
              <a:t>User Datagram Protocol (UDP): </a:t>
            </a:r>
            <a:br>
              <a:rPr lang="en-US" sz="3800" smtClean="0">
                <a:ea typeface="ＭＳ Ｐゴシック" charset="-128"/>
              </a:rPr>
            </a:br>
            <a:r>
              <a:rPr lang="en-US" sz="3800" smtClean="0">
                <a:ea typeface="ＭＳ Ｐゴシック" charset="-128"/>
              </a:rPr>
              <a:t>Datagram Socket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33400" y="1524000"/>
            <a:ext cx="4038600" cy="3733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4800600" y="15240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800000"/>
                </a:solidFill>
                <a:latin typeface="Calibri" pitchFamily="34" charset="0"/>
              </a:rPr>
              <a:t>Postal Mail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Single mailbox to receive messages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Unreliable </a:t>
            </a:r>
            <a:r>
              <a:rPr lang="en-US" sz="2400">
                <a:solidFill>
                  <a:srgbClr val="800000"/>
                </a:solidFill>
                <a:latin typeface="Calibri" pitchFamily="34" charset="0"/>
                <a:sym typeface="Wingdings" pitchFamily="2" charset="2"/>
              </a:rPr>
              <a:t> </a:t>
            </a:r>
            <a:endParaRPr lang="en-US" sz="2400">
              <a:solidFill>
                <a:srgbClr val="80000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Not necessarily in-order delivery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Each letter is independent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Must address each reply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09800" y="3200400"/>
            <a:ext cx="4267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447800" y="5562600"/>
            <a:ext cx="6400800" cy="7620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Example UDP applications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Multimedia, voice over IP (Skype)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33400" y="1524000"/>
            <a:ext cx="4114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800">
                <a:latin typeface="Calibri" pitchFamily="34" charset="0"/>
              </a:rPr>
              <a:t>UDP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Calibri" pitchFamily="34" charset="0"/>
              </a:rPr>
              <a:t>Single socket to receive messages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Calibri" pitchFamily="34" charset="0"/>
              </a:rPr>
              <a:t>No guarantee of delivery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Calibri" pitchFamily="34" charset="0"/>
              </a:rPr>
              <a:t>Not necessarily in-order delivery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Calibri" pitchFamily="34" charset="0"/>
              </a:rPr>
              <a:t>Datagram – independent packets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Calibri" pitchFamily="34" charset="0"/>
              </a:rPr>
              <a:t>Must address each packet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800600" y="1524000"/>
            <a:ext cx="4038600" cy="3733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800600" y="1524000"/>
            <a:ext cx="4114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Postal Mail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Single mailbox to receive letters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Unreliable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Not necessarily in-order delivery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Letters sent independently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Must address each mail</a:t>
            </a:r>
          </a:p>
        </p:txBody>
      </p:sp>
      <p:sp>
        <p:nvSpPr>
          <p:cNvPr id="1946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291F75-3C00-4C72-8487-D2C95CF409A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12713" y="76200"/>
            <a:ext cx="9031287" cy="1143000"/>
          </a:xfrm>
        </p:spPr>
        <p:txBody>
          <a:bodyPr>
            <a:normAutofit fontScale="90000"/>
          </a:bodyPr>
          <a:lstStyle/>
          <a:p>
            <a:r>
              <a:rPr lang="en-US" sz="3800" smtClean="0">
                <a:ea typeface="ＭＳ Ｐゴシック" charset="-128"/>
              </a:rPr>
              <a:t>Transmission Control Protocol (TCP): </a:t>
            </a:r>
            <a:br>
              <a:rPr lang="en-US" sz="3800" smtClean="0">
                <a:ea typeface="ＭＳ Ｐゴシック" charset="-128"/>
              </a:rPr>
            </a:br>
            <a:r>
              <a:rPr lang="en-US" sz="3800" smtClean="0">
                <a:ea typeface="ＭＳ Ｐゴシック" charset="-128"/>
              </a:rPr>
              <a:t>Stream Socket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09800" y="3200400"/>
            <a:ext cx="4267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33400" y="1524000"/>
            <a:ext cx="4038600" cy="3733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4800600" y="1524000"/>
            <a:ext cx="411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800000"/>
                </a:solidFill>
                <a:latin typeface="Calibri" pitchFamily="34" charset="0"/>
              </a:rPr>
              <a:t>Postal Mail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Single mailbox to receive messages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Unreliable </a:t>
            </a:r>
            <a:r>
              <a:rPr lang="en-US" sz="2400">
                <a:solidFill>
                  <a:srgbClr val="800000"/>
                </a:solidFill>
                <a:latin typeface="Calibri" pitchFamily="34" charset="0"/>
                <a:sym typeface="Wingdings" pitchFamily="2" charset="2"/>
              </a:rPr>
              <a:t> </a:t>
            </a:r>
            <a:endParaRPr lang="en-US" sz="2400">
              <a:solidFill>
                <a:srgbClr val="80000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Not necessarily in-order delivery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Each letter is independent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800000"/>
                </a:solidFill>
                <a:latin typeface="Calibri" pitchFamily="34" charset="0"/>
              </a:rPr>
              <a:t>Must address each reply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447800" y="5562600"/>
            <a:ext cx="6400800" cy="7620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Example TCP applications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Web, Email, Telnet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533400" y="1524000"/>
            <a:ext cx="4038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800">
                <a:latin typeface="Calibri" pitchFamily="34" charset="0"/>
              </a:rPr>
              <a:t>TCP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Calibri" pitchFamily="34" charset="0"/>
              </a:rPr>
              <a:t>Reliable – guarantee delivery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Calibri" pitchFamily="34" charset="0"/>
              </a:rPr>
              <a:t>Byte stream – in-order delivery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Calibri" pitchFamily="34" charset="0"/>
              </a:rPr>
              <a:t>Connection-oriented – single socket per connection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000">
                <a:latin typeface="Calibri" pitchFamily="34" charset="0"/>
              </a:rPr>
              <a:t>Setup connection followed by data transfer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800600" y="1524000"/>
            <a:ext cx="4038600" cy="3733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4800600" y="1524000"/>
            <a:ext cx="4114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Telephone Call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Guaranteed delivery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In-order delivery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Connection-oriented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Setup connection followed by conversation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048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D924D4-9D17-4D84-A13F-274275936ED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Clients and Servers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19200"/>
            <a:ext cx="4152900" cy="2017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ea typeface="ＭＳ Ｐゴシック" charset="-128"/>
              </a:rPr>
              <a:t>Client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Running on end host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Requests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E.g., Web browser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ea typeface="ＭＳ Ｐゴシック" charset="-128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62500" y="1219200"/>
            <a:ext cx="41529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ea typeface="ＭＳ Ｐゴシック" charset="-128"/>
              </a:rPr>
              <a:t>Server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Running on end host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Provides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E.g., Web server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F671B-CDEC-4AC5-AB8A-28AEB42E96BE}" type="slidenum">
              <a:rPr lang="en-US"/>
              <a:pPr/>
              <a:t>8</a:t>
            </a:fld>
            <a:endParaRPr lang="en-US"/>
          </a:p>
        </p:txBody>
      </p:sp>
      <p:pic>
        <p:nvPicPr>
          <p:cNvPr id="23557" name="Picture 5" descr="j0292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4016375"/>
            <a:ext cx="18684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16613" y="4292600"/>
            <a:ext cx="2497137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9095" name="Freeform 7"/>
          <p:cNvSpPr>
            <a:spLocks/>
          </p:cNvSpPr>
          <p:nvPr/>
        </p:nvSpPr>
        <p:spPr bwMode="auto">
          <a:xfrm>
            <a:off x="2652713" y="3817938"/>
            <a:ext cx="3571875" cy="774700"/>
          </a:xfrm>
          <a:custGeom>
            <a:avLst/>
            <a:gdLst>
              <a:gd name="T0" fmla="*/ 0 w 2250"/>
              <a:gd name="T1" fmla="*/ 2147483647 h 488"/>
              <a:gd name="T2" fmla="*/ 2147483647 w 2250"/>
              <a:gd name="T3" fmla="*/ 2147483647 h 488"/>
              <a:gd name="T4" fmla="*/ 2147483647 w 2250"/>
              <a:gd name="T5" fmla="*/ 2147483647 h 488"/>
              <a:gd name="T6" fmla="*/ 0 60000 65536"/>
              <a:gd name="T7" fmla="*/ 0 60000 65536"/>
              <a:gd name="T8" fmla="*/ 0 60000 65536"/>
              <a:gd name="T9" fmla="*/ 0 w 2250"/>
              <a:gd name="T10" fmla="*/ 0 h 488"/>
              <a:gd name="T11" fmla="*/ 2250 w 2250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096" name="Freeform 8"/>
          <p:cNvSpPr>
            <a:spLocks/>
          </p:cNvSpPr>
          <p:nvPr/>
        </p:nvSpPr>
        <p:spPr bwMode="auto">
          <a:xfrm flipH="1" flipV="1">
            <a:off x="2652713" y="5475288"/>
            <a:ext cx="3571875" cy="774700"/>
          </a:xfrm>
          <a:custGeom>
            <a:avLst/>
            <a:gdLst>
              <a:gd name="T0" fmla="*/ 0 w 2250"/>
              <a:gd name="T1" fmla="*/ 2147483647 h 488"/>
              <a:gd name="T2" fmla="*/ 2147483647 w 2250"/>
              <a:gd name="T3" fmla="*/ 2147483647 h 488"/>
              <a:gd name="T4" fmla="*/ 2147483647 w 2250"/>
              <a:gd name="T5" fmla="*/ 2147483647 h 488"/>
              <a:gd name="T6" fmla="*/ 0 60000 65536"/>
              <a:gd name="T7" fmla="*/ 0 60000 65536"/>
              <a:gd name="T8" fmla="*/ 0 60000 65536"/>
              <a:gd name="T9" fmla="*/ 0 w 2250"/>
              <a:gd name="T10" fmla="*/ 0 h 488"/>
              <a:gd name="T11" fmla="*/ 2250 w 2250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097" name="Text Box 9"/>
          <p:cNvSpPr txBox="1">
            <a:spLocks noChangeArrowheads="1"/>
          </p:cNvSpPr>
          <p:nvPr/>
        </p:nvSpPr>
        <p:spPr bwMode="auto">
          <a:xfrm>
            <a:off x="2963863" y="3273425"/>
            <a:ext cx="292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GET /index.html</a:t>
            </a:r>
          </a:p>
        </p:txBody>
      </p:sp>
      <p:sp>
        <p:nvSpPr>
          <p:cNvPr id="729098" name="Text Box 10"/>
          <p:cNvSpPr txBox="1">
            <a:spLocks noChangeArrowheads="1"/>
          </p:cNvSpPr>
          <p:nvPr/>
        </p:nvSpPr>
        <p:spPr bwMode="auto">
          <a:xfrm>
            <a:off x="2103438" y="6275388"/>
            <a:ext cx="4748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latin typeface="Calibri" pitchFamily="34" charset="0"/>
              </a:rPr>
              <a:t>“</a:t>
            </a:r>
            <a:r>
              <a:rPr lang="en-US" altLang="ja-JP" sz="2400">
                <a:latin typeface="Calibri" pitchFamily="34" charset="0"/>
              </a:rPr>
              <a:t>Site under construction</a:t>
            </a:r>
            <a:r>
              <a:rPr lang="ja-JP" altLang="en-US" sz="2400">
                <a:latin typeface="Calibri" pitchFamily="34" charset="0"/>
              </a:rPr>
              <a:t>”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5" grpId="0" animBg="1"/>
      <p:bldP spid="729096" grpId="0" animBg="1"/>
      <p:bldP spid="729097" grpId="0"/>
      <p:bldP spid="729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Client-Server Communication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219200"/>
            <a:ext cx="4495800" cy="452596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Client </a:t>
            </a:r>
            <a:r>
              <a:rPr lang="ja-JP" altLang="en-US" smtClean="0">
                <a:ea typeface="ＭＳ Ｐゴシック" charset="-128"/>
              </a:rPr>
              <a:t>“</a:t>
            </a:r>
            <a:r>
              <a:rPr lang="en-US" altLang="ja-JP" smtClean="0">
                <a:ea typeface="ＭＳ Ｐゴシック" charset="-128"/>
              </a:rPr>
              <a:t>sometimes on</a:t>
            </a:r>
            <a:r>
              <a:rPr lang="ja-JP" altLang="en-US" smtClean="0">
                <a:ea typeface="ＭＳ Ｐゴシック" charset="-128"/>
              </a:rPr>
              <a:t>”</a:t>
            </a:r>
            <a:endParaRPr lang="en-US" altLang="ja-JP" smtClean="0">
              <a:ea typeface="ＭＳ Ｐゴシック" charset="-128"/>
            </a:endParaRPr>
          </a:p>
          <a:p>
            <a:pPr lvl="1" eaLnBrk="1" hangingPunct="1"/>
            <a:r>
              <a:rPr lang="en-US" smtClean="0">
                <a:ea typeface="ＭＳ Ｐゴシック" charset="-128"/>
              </a:rPr>
              <a:t>Initiates a request to the server when interested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E.g., Web browser on your laptop or cell phone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Doesn</a:t>
            </a:r>
            <a:r>
              <a:rPr lang="en-US" altLang="en-US" smtClean="0">
                <a:ea typeface="ＭＳ Ｐゴシック" charset="-128"/>
              </a:rPr>
              <a:t>’</a:t>
            </a:r>
            <a:r>
              <a:rPr lang="en-US" smtClean="0">
                <a:ea typeface="ＭＳ Ｐゴシック" charset="-128"/>
              </a:rPr>
              <a:t>t communicate directly with other clients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Needs to know server</a:t>
            </a:r>
            <a:r>
              <a:rPr lang="en-US" altLang="en-US" smtClean="0">
                <a:ea typeface="ＭＳ Ｐゴシック" charset="-128"/>
              </a:rPr>
              <a:t>’</a:t>
            </a:r>
            <a:r>
              <a:rPr lang="en-US" altLang="ja-JP" smtClean="0">
                <a:ea typeface="ＭＳ Ｐゴシック" charset="-128"/>
              </a:rPr>
              <a:t>s address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7311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219200"/>
            <a:ext cx="4495800" cy="452596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Server is </a:t>
            </a:r>
            <a:r>
              <a:rPr lang="ja-JP" altLang="en-US" smtClean="0">
                <a:ea typeface="ＭＳ Ｐゴシック" charset="-128"/>
              </a:rPr>
              <a:t>“</a:t>
            </a:r>
            <a:r>
              <a:rPr lang="en-US" altLang="ja-JP" smtClean="0">
                <a:ea typeface="ＭＳ Ｐゴシック" charset="-128"/>
              </a:rPr>
              <a:t>always on</a:t>
            </a:r>
            <a:r>
              <a:rPr lang="ja-JP" altLang="en-US" smtClean="0">
                <a:ea typeface="ＭＳ Ｐゴシック" charset="-128"/>
              </a:rPr>
              <a:t>”</a:t>
            </a:r>
            <a:endParaRPr lang="en-US" altLang="ja-JP" smtClean="0">
              <a:ea typeface="ＭＳ Ｐゴシック" charset="-128"/>
            </a:endParaRPr>
          </a:p>
          <a:p>
            <a:pPr lvl="1" eaLnBrk="1" hangingPunct="1"/>
            <a:r>
              <a:rPr lang="en-US" smtClean="0">
                <a:ea typeface="ＭＳ Ｐゴシック" charset="-128"/>
              </a:rPr>
              <a:t>Handles services requests from many client hosts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E.g., Web server for the </a:t>
            </a:r>
            <a:r>
              <a:rPr lang="en-US" smtClean="0">
                <a:ea typeface="ＭＳ Ｐゴシック" charset="-128"/>
                <a:hlinkClick r:id="rId2"/>
              </a:rPr>
              <a:t>www.cnn.com</a:t>
            </a:r>
            <a:r>
              <a:rPr lang="en-US" smtClean="0">
                <a:ea typeface="ＭＳ Ｐゴシック" charset="-128"/>
              </a:rPr>
              <a:t> Web site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Doesn</a:t>
            </a:r>
            <a:r>
              <a:rPr lang="en-US" altLang="en-US" smtClean="0">
                <a:ea typeface="ＭＳ Ｐゴシック" charset="-128"/>
              </a:rPr>
              <a:t>’</a:t>
            </a:r>
            <a:r>
              <a:rPr lang="en-US" smtClean="0">
                <a:ea typeface="ＭＳ Ｐゴシック" charset="-128"/>
              </a:rPr>
              <a:t>t initiate contact with the clients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Needs fixed, known address</a:t>
            </a:r>
          </a:p>
          <a:p>
            <a:pPr eaLnBrk="1" hangingPunct="1"/>
            <a:endParaRPr lang="en-US" smtClean="0">
              <a:ea typeface="ＭＳ Ｐゴシック" charset="-128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8D3F23-EC7D-4798-891C-BC3D3DBEAE03}" type="slidenum">
              <a:rPr lang="en-US"/>
              <a:pPr/>
              <a:t>9</a:t>
            </a:fld>
            <a:endParaRPr lang="en-US"/>
          </a:p>
        </p:txBody>
      </p:sp>
      <p:pic>
        <p:nvPicPr>
          <p:cNvPr id="24581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875213"/>
            <a:ext cx="160020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1400" y="5135563"/>
            <a:ext cx="2138363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Freeform 7"/>
          <p:cNvSpPr>
            <a:spLocks/>
          </p:cNvSpPr>
          <p:nvPr/>
        </p:nvSpPr>
        <p:spPr bwMode="auto">
          <a:xfrm>
            <a:off x="3325813" y="4894263"/>
            <a:ext cx="3059112" cy="728662"/>
          </a:xfrm>
          <a:custGeom>
            <a:avLst/>
            <a:gdLst>
              <a:gd name="T0" fmla="*/ 0 w 2250"/>
              <a:gd name="T1" fmla="*/ 2147483647 h 488"/>
              <a:gd name="T2" fmla="*/ 2147483647 w 2250"/>
              <a:gd name="T3" fmla="*/ 2147483647 h 488"/>
              <a:gd name="T4" fmla="*/ 2147483647 w 2250"/>
              <a:gd name="T5" fmla="*/ 2147483647 h 488"/>
              <a:gd name="T6" fmla="*/ 0 60000 65536"/>
              <a:gd name="T7" fmla="*/ 0 60000 65536"/>
              <a:gd name="T8" fmla="*/ 0 60000 65536"/>
              <a:gd name="T9" fmla="*/ 0 w 2250"/>
              <a:gd name="T10" fmla="*/ 0 h 488"/>
              <a:gd name="T11" fmla="*/ 2250 w 2250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 flipH="1" flipV="1">
            <a:off x="3325813" y="5759450"/>
            <a:ext cx="3059112" cy="728663"/>
          </a:xfrm>
          <a:custGeom>
            <a:avLst/>
            <a:gdLst>
              <a:gd name="T0" fmla="*/ 0 w 2250"/>
              <a:gd name="T1" fmla="*/ 2147483647 h 488"/>
              <a:gd name="T2" fmla="*/ 2147483647 w 2250"/>
              <a:gd name="T3" fmla="*/ 2147483647 h 488"/>
              <a:gd name="T4" fmla="*/ 2147483647 w 2250"/>
              <a:gd name="T5" fmla="*/ 2147483647 h 488"/>
              <a:gd name="T6" fmla="*/ 0 60000 65536"/>
              <a:gd name="T7" fmla="*/ 0 60000 65536"/>
              <a:gd name="T8" fmla="*/ 0 60000 65536"/>
              <a:gd name="T9" fmla="*/ 0 w 2250"/>
              <a:gd name="T10" fmla="*/ 0 h 488"/>
              <a:gd name="T11" fmla="*/ 2250 w 2250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2910</Words>
  <Application>Microsoft Office PowerPoint</Application>
  <PresentationFormat>On-screen Show (4:3)</PresentationFormat>
  <Paragraphs>545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Clip</vt:lpstr>
      <vt:lpstr>UNIT8: SOCKETS</vt:lpstr>
      <vt:lpstr>Introduction</vt:lpstr>
      <vt:lpstr>What is socket</vt:lpstr>
      <vt:lpstr>Socket and Process Communication</vt:lpstr>
      <vt:lpstr>Two Types Sockets</vt:lpstr>
      <vt:lpstr>User Datagram Protocol (UDP):  Datagram Socket</vt:lpstr>
      <vt:lpstr>Transmission Control Protocol (TCP):  Stream Socket</vt:lpstr>
      <vt:lpstr>Clients and Servers</vt:lpstr>
      <vt:lpstr>Client-Server Communication</vt:lpstr>
      <vt:lpstr>Client and Server Processes</vt:lpstr>
      <vt:lpstr>Client-Server Communication Stream Sockets (TCP): Connection-oriented </vt:lpstr>
      <vt:lpstr>Connection-oriented Example  (Stream Sockets -TCP)</vt:lpstr>
      <vt:lpstr>Client-Server Communication  Datagram Sockets (UDP): Connectionless</vt:lpstr>
      <vt:lpstr>Connectionless Example  (Datagram Sockets - UDP)</vt:lpstr>
      <vt:lpstr>Socket Addresses Socket Identification</vt:lpstr>
      <vt:lpstr>Socket Identification (Cont.)</vt:lpstr>
      <vt:lpstr>Ports</vt:lpstr>
      <vt:lpstr>Knowing What Port Number To Use</vt:lpstr>
      <vt:lpstr>Socket Address Structure</vt:lpstr>
      <vt:lpstr>Generic socket addresses</vt:lpstr>
      <vt:lpstr>struct sockaddr_in (IPv4)</vt:lpstr>
      <vt:lpstr>struct sockaddr_in (IPv6)</vt:lpstr>
      <vt:lpstr>Address and port byte-ordering</vt:lpstr>
      <vt:lpstr>Solution: Network Byte-Ordering</vt:lpstr>
      <vt:lpstr>Network Byte Order Functions</vt:lpstr>
      <vt:lpstr>UNIX’s byte-ordering funcs</vt:lpstr>
      <vt:lpstr>Socket system calls for connection oriented and connection less protocols</vt:lpstr>
      <vt:lpstr>socket(): creating a socket</vt:lpstr>
      <vt:lpstr>Slide 29</vt:lpstr>
      <vt:lpstr>Slide 30</vt:lpstr>
      <vt:lpstr>bind()- binds a name to a socket </vt:lpstr>
      <vt:lpstr>listen()</vt:lpstr>
      <vt:lpstr>accept() - accept a new connection on a socket </vt:lpstr>
      <vt:lpstr>Argumentts of accept()</vt:lpstr>
      <vt:lpstr>Connect()-connect a socket</vt:lpstr>
      <vt:lpstr>send(), sendto() - send a message on a socket </vt:lpstr>
      <vt:lpstr>sendto() - send a message on a socket</vt:lpstr>
      <vt:lpstr>recv() - receive a message from a connected socket  </vt:lpstr>
      <vt:lpstr>Slide 39</vt:lpstr>
      <vt:lpstr>recvfrom() - receive a message from a socket </vt:lpstr>
      <vt:lpstr>Slide 41</vt:lpstr>
      <vt:lpstr>shutdown()</vt:lpstr>
      <vt:lpstr>Slide 43</vt:lpstr>
      <vt:lpstr>Example programs</vt:lpstr>
    </vt:vector>
  </TitlesOfParts>
  <Company>vits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UNIT8:          SOCKETS</dc:title>
  <dc:creator>vits</dc:creator>
  <cp:lastModifiedBy>vits</cp:lastModifiedBy>
  <cp:revision>42</cp:revision>
  <dcterms:created xsi:type="dcterms:W3CDTF">2013-10-07T05:41:02Z</dcterms:created>
  <dcterms:modified xsi:type="dcterms:W3CDTF">2013-10-08T06:53:07Z</dcterms:modified>
</cp:coreProperties>
</file>